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1A2"/>
    <a:srgbClr val="4B7DB3"/>
    <a:srgbClr val="6497E2"/>
    <a:srgbClr val="3B3FA4"/>
    <a:srgbClr val="086709"/>
    <a:srgbClr val="F1FAE6"/>
    <a:srgbClr val="DDF0BE"/>
    <a:srgbClr val="55AF52"/>
    <a:srgbClr val="00FE24"/>
    <a:srgbClr val="C4C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36" d="100"/>
          <a:sy n="136" d="100"/>
        </p:scale>
        <p:origin x="0" y="-3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A0A2F94-B87A-4E2A-8A17-E3FFC23427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9031" cy="494311"/>
          </a:xfrm>
          <a:prstGeom prst="rect">
            <a:avLst/>
          </a:prstGeom>
        </p:spPr>
        <p:txBody>
          <a:bodyPr vert="horz" lIns="87558" tIns="43779" rIns="87558" bIns="4377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869BC53-FBED-44A6-AC49-B78F49C32F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228" y="1"/>
            <a:ext cx="2919031" cy="494311"/>
          </a:xfrm>
          <a:prstGeom prst="rect">
            <a:avLst/>
          </a:prstGeom>
        </p:spPr>
        <p:txBody>
          <a:bodyPr vert="horz" lIns="87558" tIns="43779" rIns="87558" bIns="43779" rtlCol="0"/>
          <a:lstStyle>
            <a:lvl1pPr algn="r">
              <a:defRPr sz="1100"/>
            </a:lvl1pPr>
          </a:lstStyle>
          <a:p>
            <a:fld id="{CC17A596-16D0-4F0E-BB94-9DB77B318DC3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4E7A9C7-2FE6-49F9-B3D0-1D10F1CAD3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372004"/>
            <a:ext cx="2919031" cy="494311"/>
          </a:xfrm>
          <a:prstGeom prst="rect">
            <a:avLst/>
          </a:prstGeom>
        </p:spPr>
        <p:txBody>
          <a:bodyPr vert="horz" lIns="87558" tIns="43779" rIns="87558" bIns="4377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F09A16E-EC34-4A07-85C8-D784B33126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228" y="9372004"/>
            <a:ext cx="2919031" cy="494311"/>
          </a:xfrm>
          <a:prstGeom prst="rect">
            <a:avLst/>
          </a:prstGeom>
        </p:spPr>
        <p:txBody>
          <a:bodyPr vert="horz" lIns="87558" tIns="43779" rIns="87558" bIns="43779" rtlCol="0" anchor="b"/>
          <a:lstStyle>
            <a:lvl1pPr algn="r">
              <a:defRPr sz="1100"/>
            </a:lvl1pPr>
          </a:lstStyle>
          <a:p>
            <a:fld id="{16D9B21A-CF8B-44E6-B1BD-1D3FE5C91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8196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9031" cy="494311"/>
          </a:xfrm>
          <a:prstGeom prst="rect">
            <a:avLst/>
          </a:prstGeom>
        </p:spPr>
        <p:txBody>
          <a:bodyPr vert="horz" lIns="87558" tIns="43779" rIns="87558" bIns="4377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228" y="1"/>
            <a:ext cx="2919031" cy="494311"/>
          </a:xfrm>
          <a:prstGeom prst="rect">
            <a:avLst/>
          </a:prstGeom>
        </p:spPr>
        <p:txBody>
          <a:bodyPr vert="horz" lIns="87558" tIns="43779" rIns="87558" bIns="43779" rtlCol="0"/>
          <a:lstStyle>
            <a:lvl1pPr algn="r">
              <a:defRPr sz="1100"/>
            </a:lvl1pPr>
          </a:lstStyle>
          <a:p>
            <a:fld id="{6C468F7C-3D77-4FFE-BA33-C7C33BD517FF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58" tIns="43779" rIns="87558" bIns="43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77" y="4748747"/>
            <a:ext cx="5389213" cy="3884086"/>
          </a:xfrm>
          <a:prstGeom prst="rect">
            <a:avLst/>
          </a:prstGeom>
        </p:spPr>
        <p:txBody>
          <a:bodyPr vert="horz" lIns="87558" tIns="43779" rIns="87558" bIns="437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2004"/>
            <a:ext cx="2919031" cy="494311"/>
          </a:xfrm>
          <a:prstGeom prst="rect">
            <a:avLst/>
          </a:prstGeom>
        </p:spPr>
        <p:txBody>
          <a:bodyPr vert="horz" lIns="87558" tIns="43779" rIns="87558" bIns="4377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228" y="9372004"/>
            <a:ext cx="2919031" cy="494311"/>
          </a:xfrm>
          <a:prstGeom prst="rect">
            <a:avLst/>
          </a:prstGeom>
        </p:spPr>
        <p:txBody>
          <a:bodyPr vert="horz" lIns="87558" tIns="43779" rIns="87558" bIns="43779" rtlCol="0" anchor="b"/>
          <a:lstStyle>
            <a:lvl1pPr algn="r">
              <a:defRPr sz="1100"/>
            </a:lvl1pPr>
          </a:lstStyle>
          <a:p>
            <a:fld id="{B268C218-5B8B-4CAC-AC20-3327A2B06B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3928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037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702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67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0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124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722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55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38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07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76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79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1FC3B-1BF5-47BF-8BF6-B7C348832596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75F56-3258-4FA0-88D2-D0B59C8EB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2337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7E69C"/>
            </a:gs>
            <a:gs pos="60000">
              <a:srgbClr val="AFD781"/>
            </a:gs>
            <a:gs pos="30000">
              <a:srgbClr val="AFD781"/>
            </a:gs>
            <a:gs pos="100000">
              <a:srgbClr val="D6EEBD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898AD261-B924-4C98-8F79-0F3E2198DE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002" t="6384" r="44054" b="9463"/>
          <a:stretch/>
        </p:blipFill>
        <p:spPr>
          <a:xfrm>
            <a:off x="3223260" y="4335780"/>
            <a:ext cx="1081010" cy="6149340"/>
          </a:xfrm>
          <a:prstGeom prst="round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766AC1D-3833-408B-AC69-8BD826A4B52F}"/>
              </a:ext>
            </a:extLst>
          </p:cNvPr>
          <p:cNvSpPr/>
          <p:nvPr/>
        </p:nvSpPr>
        <p:spPr>
          <a:xfrm>
            <a:off x="32911" y="82513"/>
            <a:ext cx="7559675" cy="606037"/>
          </a:xfrm>
          <a:prstGeom prst="rect">
            <a:avLst/>
          </a:prstGeom>
          <a:solidFill>
            <a:srgbClr val="5DBA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 dirty="0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A3E20816-73CA-4DF9-8395-C846FD3F7D0A}"/>
              </a:ext>
            </a:extLst>
          </p:cNvPr>
          <p:cNvSpPr/>
          <p:nvPr/>
        </p:nvSpPr>
        <p:spPr>
          <a:xfrm>
            <a:off x="229669" y="1312464"/>
            <a:ext cx="2378148" cy="3084081"/>
          </a:xfrm>
          <a:prstGeom prst="roundRect">
            <a:avLst>
              <a:gd name="adj" fmla="val 2223"/>
            </a:avLst>
          </a:prstGeom>
          <a:solidFill>
            <a:srgbClr val="FDFF5A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C9CB7F9C-B827-48BA-BD49-6FAD601034F8}"/>
              </a:ext>
            </a:extLst>
          </p:cNvPr>
          <p:cNvSpPr/>
          <p:nvPr/>
        </p:nvSpPr>
        <p:spPr>
          <a:xfrm>
            <a:off x="267116" y="1410230"/>
            <a:ext cx="2236404" cy="228364"/>
          </a:xfrm>
          <a:prstGeom prst="roundRect">
            <a:avLst>
              <a:gd name="adj" fmla="val 18786"/>
            </a:avLst>
          </a:prstGeom>
          <a:gradFill>
            <a:gsLst>
              <a:gs pos="0">
                <a:srgbClr val="086709"/>
              </a:gs>
              <a:gs pos="51000">
                <a:srgbClr val="169016"/>
              </a:gs>
              <a:gs pos="49000">
                <a:srgbClr val="086709"/>
              </a:gs>
              <a:gs pos="100000">
                <a:srgbClr val="16901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AC32AF33-2F68-4E00-852A-22F377D69204}"/>
              </a:ext>
            </a:extLst>
          </p:cNvPr>
          <p:cNvSpPr/>
          <p:nvPr/>
        </p:nvSpPr>
        <p:spPr>
          <a:xfrm>
            <a:off x="1456228" y="1339740"/>
            <a:ext cx="325295" cy="325295"/>
          </a:xfrm>
          <a:prstGeom prst="ellipse">
            <a:avLst/>
          </a:prstGeom>
          <a:gradFill>
            <a:gsLst>
              <a:gs pos="0">
                <a:srgbClr val="086709"/>
              </a:gs>
              <a:gs pos="51000">
                <a:srgbClr val="169016"/>
              </a:gs>
              <a:gs pos="49000">
                <a:srgbClr val="086709"/>
              </a:gs>
              <a:gs pos="100000">
                <a:srgbClr val="16901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0A895094-2A1D-478F-87EC-EE8EF3B1AC8F}"/>
              </a:ext>
            </a:extLst>
          </p:cNvPr>
          <p:cNvSpPr/>
          <p:nvPr/>
        </p:nvSpPr>
        <p:spPr>
          <a:xfrm>
            <a:off x="1500800" y="1375687"/>
            <a:ext cx="270364" cy="270364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D08FEA4-510E-4DA7-9116-D04A5BD8E479}"/>
              </a:ext>
            </a:extLst>
          </p:cNvPr>
          <p:cNvSpPr txBox="1"/>
          <p:nvPr/>
        </p:nvSpPr>
        <p:spPr>
          <a:xfrm>
            <a:off x="229669" y="1684020"/>
            <a:ext cx="2378148" cy="101566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>
              <a:lnSpc>
                <a:spcPts val="1764"/>
              </a:lnSpc>
            </a:pP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[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入力切替、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HDMI]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 を選択、</a:t>
            </a:r>
            <a:endParaRPr kumimoji="1" lang="en-US" altLang="ja-JP" sz="1200" dirty="0">
              <a:ln w="9525" cap="flat">
                <a:noFill/>
                <a:round/>
              </a:ln>
              <a:solidFill>
                <a:srgbClr val="D70C0C"/>
              </a:solidFill>
              <a:effectLst>
                <a:glow rad="76200">
                  <a:schemeClr val="bg1"/>
                </a:glow>
              </a:effectLst>
              <a:latin typeface="源真ゴシックP Bold" panose="020B0602020203020207" pitchFamily="50" charset="-128"/>
              <a:ea typeface="源真ゴシックP Bold" panose="020B0602020203020207" pitchFamily="50" charset="-128"/>
              <a:cs typeface="源真ゴシックP Bold" panose="020B0602020203020207" pitchFamily="50" charset="-128"/>
            </a:endParaRPr>
          </a:p>
          <a:p>
            <a:pPr>
              <a:lnSpc>
                <a:spcPts val="1764"/>
              </a:lnSpc>
            </a:pP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ホテルインフォメーション画面に切り替え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【VOD 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ビデオオン を選択してください</a:t>
            </a:r>
            <a:endParaRPr kumimoji="1" lang="en-US" altLang="ja-JP" sz="1200" dirty="0">
              <a:ln w="9525" cap="flat">
                <a:noFill/>
                <a:round/>
              </a:ln>
              <a:solidFill>
                <a:srgbClr val="D70C0C"/>
              </a:solidFill>
              <a:effectLst>
                <a:glow rad="76200">
                  <a:schemeClr val="bg1"/>
                </a:glow>
              </a:effectLst>
              <a:latin typeface="源真ゴシックP Bold" panose="020B0602020203020207" pitchFamily="50" charset="-128"/>
              <a:ea typeface="源真ゴシックP Bold" panose="020B0602020203020207" pitchFamily="50" charset="-128"/>
              <a:cs typeface="源真ゴシックP Bold" panose="020B0602020203020207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F2B7956-6016-42B6-A586-178DF6EE979A}"/>
              </a:ext>
            </a:extLst>
          </p:cNvPr>
          <p:cNvSpPr txBox="1"/>
          <p:nvPr/>
        </p:nvSpPr>
        <p:spPr>
          <a:xfrm>
            <a:off x="732402" y="1386532"/>
            <a:ext cx="7040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ステップ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BA4FDEB-474C-4806-8F41-375F323F4143}"/>
              </a:ext>
            </a:extLst>
          </p:cNvPr>
          <p:cNvSpPr txBox="1"/>
          <p:nvPr/>
        </p:nvSpPr>
        <p:spPr>
          <a:xfrm>
            <a:off x="1434260" y="1309729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i="1" dirty="0">
                <a:solidFill>
                  <a:schemeClr val="bg1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1</a:t>
            </a:r>
            <a:endParaRPr kumimoji="1" lang="ja-JP" altLang="en-US" sz="2000" i="1" dirty="0">
              <a:solidFill>
                <a:schemeClr val="bg1"/>
              </a:solidFill>
              <a:latin typeface="源真ゴシックP Bold" panose="020B0602020203020207" pitchFamily="50" charset="-128"/>
              <a:ea typeface="源真ゴシックP Bold" panose="020B0602020203020207" pitchFamily="50" charset="-128"/>
              <a:cs typeface="源真ゴシックP Bold" panose="020B0602020203020207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1429573-A5AF-4DC9-BFBF-4E12685E5DE0}"/>
              </a:ext>
            </a:extLst>
          </p:cNvPr>
          <p:cNvSpPr txBox="1"/>
          <p:nvPr/>
        </p:nvSpPr>
        <p:spPr>
          <a:xfrm>
            <a:off x="1137573" y="154499"/>
            <a:ext cx="5252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000" dirty="0">
                <a:solidFill>
                  <a:schemeClr val="bg1"/>
                </a:solidFill>
                <a:latin typeface="源真ゴシック Bold" panose="020B0602020203020207" pitchFamily="50" charset="-128"/>
                <a:ea typeface="源真ゴシック Bold" panose="020B0602020203020207" pitchFamily="50" charset="-128"/>
                <a:cs typeface="源真ゴシック Bold" panose="020B0602020203020207" pitchFamily="50" charset="-128"/>
              </a:rPr>
              <a:t>◆ルームシアター操作方法のご案内◆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2C3BA8F-81E9-4A98-811A-9BDACCD61333}"/>
              </a:ext>
            </a:extLst>
          </p:cNvPr>
          <p:cNvSpPr txBox="1"/>
          <p:nvPr/>
        </p:nvSpPr>
        <p:spPr>
          <a:xfrm>
            <a:off x="2362455" y="462221"/>
            <a:ext cx="30947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源真ゴシック Regular" panose="020B0302020203020207" pitchFamily="50" charset="-128"/>
                <a:ea typeface="源真ゴシック Regular" panose="020B0302020203020207" pitchFamily="50" charset="-128"/>
                <a:cs typeface="源真ゴシック Regular" panose="020B0302020203020207" pitchFamily="50" charset="-128"/>
              </a:rPr>
              <a:t>＊</a:t>
            </a:r>
            <a:r>
              <a:rPr kumimoji="1" lang="en-US" altLang="ja-JP" sz="1100" dirty="0">
                <a:solidFill>
                  <a:schemeClr val="bg1"/>
                </a:solidFill>
                <a:latin typeface="源真ゴシック Regular" panose="020B0302020203020207" pitchFamily="50" charset="-128"/>
                <a:ea typeface="源真ゴシック Regular" panose="020B0302020203020207" pitchFamily="50" charset="-128"/>
                <a:cs typeface="源真ゴシック Regular" panose="020B0302020203020207" pitchFamily="50" charset="-128"/>
              </a:rPr>
              <a:t>Room</a:t>
            </a:r>
            <a:r>
              <a:rPr kumimoji="1" lang="ja-JP" altLang="en-US" sz="1100" dirty="0">
                <a:solidFill>
                  <a:schemeClr val="bg1"/>
                </a:solidFill>
                <a:latin typeface="源真ゴシック Regular" panose="020B0302020203020207" pitchFamily="50" charset="-128"/>
                <a:ea typeface="源真ゴシック Regular" panose="020B0302020203020207" pitchFamily="50" charset="-128"/>
                <a:cs typeface="源真ゴシック Regular" panose="020B0302020203020207" pitchFamily="50" charset="-128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源真ゴシック Regular" panose="020B0302020203020207" pitchFamily="50" charset="-128"/>
                <a:ea typeface="源真ゴシック Regular" panose="020B0302020203020207" pitchFamily="50" charset="-128"/>
                <a:cs typeface="源真ゴシック Regular" panose="020B0302020203020207" pitchFamily="50" charset="-128"/>
              </a:rPr>
              <a:t>Theater</a:t>
            </a:r>
            <a:r>
              <a:rPr kumimoji="1" lang="ja-JP" altLang="en-US" sz="1100" dirty="0">
                <a:solidFill>
                  <a:schemeClr val="bg1"/>
                </a:solidFill>
                <a:latin typeface="源真ゴシック Regular" panose="020B0302020203020207" pitchFamily="50" charset="-128"/>
                <a:ea typeface="源真ゴシック Regular" panose="020B0302020203020207" pitchFamily="50" charset="-128"/>
                <a:cs typeface="源真ゴシック Regular" panose="020B0302020203020207" pitchFamily="50" charset="-128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源真ゴシック Regular" panose="020B0302020203020207" pitchFamily="50" charset="-128"/>
                <a:ea typeface="源真ゴシック Regular" panose="020B0302020203020207" pitchFamily="50" charset="-128"/>
                <a:cs typeface="源真ゴシック Regular" panose="020B0302020203020207" pitchFamily="50" charset="-128"/>
              </a:rPr>
              <a:t>Operation</a:t>
            </a:r>
            <a:r>
              <a:rPr kumimoji="1" lang="ja-JP" altLang="en-US" sz="1100" dirty="0">
                <a:solidFill>
                  <a:schemeClr val="bg1"/>
                </a:solidFill>
                <a:latin typeface="源真ゴシック Regular" panose="020B0302020203020207" pitchFamily="50" charset="-128"/>
                <a:ea typeface="源真ゴシック Regular" panose="020B0302020203020207" pitchFamily="50" charset="-128"/>
                <a:cs typeface="源真ゴシック Regular" panose="020B0302020203020207" pitchFamily="50" charset="-128"/>
              </a:rPr>
              <a:t> </a:t>
            </a:r>
            <a:r>
              <a:rPr kumimoji="1" lang="en-US" altLang="ja-JP" sz="1100" dirty="0">
                <a:solidFill>
                  <a:schemeClr val="bg1"/>
                </a:solidFill>
                <a:latin typeface="源真ゴシック Regular" panose="020B0302020203020207" pitchFamily="50" charset="-128"/>
                <a:ea typeface="源真ゴシック Regular" panose="020B0302020203020207" pitchFamily="50" charset="-128"/>
                <a:cs typeface="源真ゴシック Regular" panose="020B0302020203020207" pitchFamily="50" charset="-128"/>
              </a:rPr>
              <a:t>Instructions</a:t>
            </a:r>
            <a:r>
              <a:rPr kumimoji="1" lang="ja-JP" altLang="en-US" sz="1100" dirty="0">
                <a:solidFill>
                  <a:schemeClr val="bg1"/>
                </a:solidFill>
                <a:latin typeface="源真ゴシック Regular" panose="020B0302020203020207" pitchFamily="50" charset="-128"/>
                <a:ea typeface="源真ゴシック Regular" panose="020B0302020203020207" pitchFamily="50" charset="-128"/>
                <a:cs typeface="源真ゴシック Regular" panose="020B0302020203020207" pitchFamily="50" charset="-128"/>
              </a:rPr>
              <a:t>＊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6226D93E-A6C2-4811-B8AF-CE632F202F91}"/>
              </a:ext>
            </a:extLst>
          </p:cNvPr>
          <p:cNvSpPr/>
          <p:nvPr/>
        </p:nvSpPr>
        <p:spPr>
          <a:xfrm>
            <a:off x="2623676" y="1297733"/>
            <a:ext cx="2378148" cy="3094118"/>
          </a:xfrm>
          <a:prstGeom prst="roundRect">
            <a:avLst>
              <a:gd name="adj" fmla="val 2223"/>
            </a:avLst>
          </a:prstGeom>
          <a:solidFill>
            <a:srgbClr val="FDFF5A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 dirty="0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4597EA08-751B-4D96-B7F9-6C9AD7D13E65}"/>
              </a:ext>
            </a:extLst>
          </p:cNvPr>
          <p:cNvSpPr/>
          <p:nvPr/>
        </p:nvSpPr>
        <p:spPr>
          <a:xfrm>
            <a:off x="2694547" y="1394851"/>
            <a:ext cx="2236404" cy="228364"/>
          </a:xfrm>
          <a:prstGeom prst="roundRect">
            <a:avLst>
              <a:gd name="adj" fmla="val 18786"/>
            </a:avLst>
          </a:prstGeom>
          <a:gradFill>
            <a:gsLst>
              <a:gs pos="0">
                <a:srgbClr val="086709"/>
              </a:gs>
              <a:gs pos="51000">
                <a:srgbClr val="169016"/>
              </a:gs>
              <a:gs pos="49000">
                <a:srgbClr val="086709"/>
              </a:gs>
              <a:gs pos="100000">
                <a:srgbClr val="16901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0B5A5234-3CC7-47C5-9E61-2A64147C7B87}"/>
              </a:ext>
            </a:extLst>
          </p:cNvPr>
          <p:cNvSpPr/>
          <p:nvPr/>
        </p:nvSpPr>
        <p:spPr>
          <a:xfrm>
            <a:off x="3935533" y="1345993"/>
            <a:ext cx="325295" cy="325295"/>
          </a:xfrm>
          <a:prstGeom prst="ellipse">
            <a:avLst/>
          </a:prstGeom>
          <a:gradFill>
            <a:gsLst>
              <a:gs pos="0">
                <a:srgbClr val="086709"/>
              </a:gs>
              <a:gs pos="51000">
                <a:srgbClr val="169016"/>
              </a:gs>
              <a:gs pos="49000">
                <a:srgbClr val="086709"/>
              </a:gs>
              <a:gs pos="100000">
                <a:srgbClr val="16901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036AA710-8D7C-4BF3-8D69-3CC00D257905}"/>
              </a:ext>
            </a:extLst>
          </p:cNvPr>
          <p:cNvSpPr/>
          <p:nvPr/>
        </p:nvSpPr>
        <p:spPr>
          <a:xfrm>
            <a:off x="3978367" y="1375687"/>
            <a:ext cx="270364" cy="270364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AD76656-730E-45BA-B817-F08F4003DD41}"/>
              </a:ext>
            </a:extLst>
          </p:cNvPr>
          <p:cNvSpPr txBox="1"/>
          <p:nvPr/>
        </p:nvSpPr>
        <p:spPr>
          <a:xfrm>
            <a:off x="2623676" y="1669293"/>
            <a:ext cx="2378148" cy="76796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>
              <a:lnSpc>
                <a:spcPts val="1764"/>
              </a:lnSpc>
            </a:pP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矢印ボタンで 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【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カード番号入力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】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 を選択し 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[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決定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]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 ボタンを押してください</a:t>
            </a:r>
            <a:endParaRPr kumimoji="1" lang="en-US" altLang="ja-JP" sz="1200" dirty="0">
              <a:ln w="9525" cap="flat">
                <a:noFill/>
                <a:round/>
              </a:ln>
              <a:solidFill>
                <a:srgbClr val="D70C0C"/>
              </a:solidFill>
              <a:effectLst>
                <a:glow rad="76200">
                  <a:schemeClr val="bg1"/>
                </a:glow>
              </a:effectLst>
              <a:latin typeface="源真ゴシックP Bold" panose="020B0602020203020207" pitchFamily="50" charset="-128"/>
              <a:ea typeface="源真ゴシックP Bold" panose="020B0602020203020207" pitchFamily="50" charset="-128"/>
              <a:cs typeface="源真ゴシックP Bold" panose="020B0602020203020207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5D05299-0573-42B5-942B-E0036B9B73EA}"/>
              </a:ext>
            </a:extLst>
          </p:cNvPr>
          <p:cNvSpPr txBox="1"/>
          <p:nvPr/>
        </p:nvSpPr>
        <p:spPr>
          <a:xfrm>
            <a:off x="3257132" y="1386977"/>
            <a:ext cx="7040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ステップ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9DE81EF-444A-4CFE-B271-FC16F54982EE}"/>
              </a:ext>
            </a:extLst>
          </p:cNvPr>
          <p:cNvSpPr txBox="1"/>
          <p:nvPr/>
        </p:nvSpPr>
        <p:spPr>
          <a:xfrm>
            <a:off x="3910429" y="1316153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i="1" dirty="0">
                <a:solidFill>
                  <a:schemeClr val="bg1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2</a:t>
            </a:r>
            <a:endParaRPr kumimoji="1" lang="ja-JP" altLang="en-US" sz="2000" i="1" dirty="0">
              <a:solidFill>
                <a:schemeClr val="bg1"/>
              </a:solidFill>
              <a:latin typeface="源真ゴシックP Bold" panose="020B0602020203020207" pitchFamily="50" charset="-128"/>
              <a:ea typeface="源真ゴシックP Bold" panose="020B0602020203020207" pitchFamily="50" charset="-128"/>
              <a:cs typeface="源真ゴシックP Bold" panose="020B0602020203020207" pitchFamily="50" charset="-128"/>
            </a:endParaRP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84D40F88-37E0-4D68-8A62-9B68BB4A5D95}"/>
              </a:ext>
            </a:extLst>
          </p:cNvPr>
          <p:cNvSpPr/>
          <p:nvPr/>
        </p:nvSpPr>
        <p:spPr>
          <a:xfrm>
            <a:off x="4979543" y="1282247"/>
            <a:ext cx="2378148" cy="3109604"/>
          </a:xfrm>
          <a:prstGeom prst="roundRect">
            <a:avLst>
              <a:gd name="adj" fmla="val 2223"/>
            </a:avLst>
          </a:prstGeom>
          <a:solidFill>
            <a:srgbClr val="FDFF5A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 dirty="0"/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A38DCDDC-73C8-4210-9E9F-0C25561D1E72}"/>
              </a:ext>
            </a:extLst>
          </p:cNvPr>
          <p:cNvSpPr/>
          <p:nvPr/>
        </p:nvSpPr>
        <p:spPr>
          <a:xfrm>
            <a:off x="5085012" y="1396799"/>
            <a:ext cx="2236404" cy="228364"/>
          </a:xfrm>
          <a:prstGeom prst="roundRect">
            <a:avLst>
              <a:gd name="adj" fmla="val 18786"/>
            </a:avLst>
          </a:prstGeom>
          <a:gradFill>
            <a:gsLst>
              <a:gs pos="0">
                <a:srgbClr val="086709"/>
              </a:gs>
              <a:gs pos="51000">
                <a:srgbClr val="169016"/>
              </a:gs>
              <a:gs pos="49000">
                <a:srgbClr val="086709"/>
              </a:gs>
              <a:gs pos="100000">
                <a:srgbClr val="16901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BE871BF1-D91B-45BB-85BD-79C78990A667}"/>
              </a:ext>
            </a:extLst>
          </p:cNvPr>
          <p:cNvSpPr/>
          <p:nvPr/>
        </p:nvSpPr>
        <p:spPr>
          <a:xfrm>
            <a:off x="6411163" y="1354226"/>
            <a:ext cx="325295" cy="323964"/>
          </a:xfrm>
          <a:prstGeom prst="ellipse">
            <a:avLst/>
          </a:prstGeom>
          <a:gradFill>
            <a:gsLst>
              <a:gs pos="0">
                <a:srgbClr val="086709"/>
              </a:gs>
              <a:gs pos="51000">
                <a:srgbClr val="169016"/>
              </a:gs>
              <a:gs pos="49000">
                <a:srgbClr val="086709"/>
              </a:gs>
              <a:gs pos="100000">
                <a:srgbClr val="16901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035476E5-FBF3-4FBC-A20B-460FFC2A522C}"/>
              </a:ext>
            </a:extLst>
          </p:cNvPr>
          <p:cNvSpPr/>
          <p:nvPr/>
        </p:nvSpPr>
        <p:spPr>
          <a:xfrm>
            <a:off x="6438170" y="1381815"/>
            <a:ext cx="270364" cy="270364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384BA9FE-12EC-442E-B975-0177B00DEB31}"/>
              </a:ext>
            </a:extLst>
          </p:cNvPr>
          <p:cNvSpPr txBox="1"/>
          <p:nvPr/>
        </p:nvSpPr>
        <p:spPr>
          <a:xfrm>
            <a:off x="4992423" y="1668872"/>
            <a:ext cx="2378148" cy="76796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>
              <a:lnSpc>
                <a:spcPts val="1764"/>
              </a:lnSpc>
            </a:pP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ご購入された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【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カード番号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】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を数字ボタンで入力し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[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決定</a:t>
            </a:r>
            <a:r>
              <a:rPr kumimoji="1" lang="en-US" altLang="ja-JP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]</a:t>
            </a:r>
            <a:r>
              <a:rPr kumimoji="1" lang="ja-JP" altLang="en-US" sz="12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 ボタンを押してください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916EA31-F9DB-429B-9FE0-F5CA182A9F12}"/>
              </a:ext>
            </a:extLst>
          </p:cNvPr>
          <p:cNvSpPr txBox="1"/>
          <p:nvPr/>
        </p:nvSpPr>
        <p:spPr>
          <a:xfrm>
            <a:off x="5541265" y="1395271"/>
            <a:ext cx="7040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ステップ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4027900-EE7D-4C31-96AF-3D90058293B0}"/>
              </a:ext>
            </a:extLst>
          </p:cNvPr>
          <p:cNvSpPr txBox="1"/>
          <p:nvPr/>
        </p:nvSpPr>
        <p:spPr>
          <a:xfrm>
            <a:off x="6321659" y="1335972"/>
            <a:ext cx="335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i="1" dirty="0">
                <a:solidFill>
                  <a:schemeClr val="bg1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3</a:t>
            </a:r>
            <a:endParaRPr kumimoji="1" lang="ja-JP" altLang="en-US" sz="2000" i="1" dirty="0">
              <a:solidFill>
                <a:schemeClr val="bg1"/>
              </a:solidFill>
              <a:latin typeface="源真ゴシックP Bold" panose="020B0602020203020207" pitchFamily="50" charset="-128"/>
              <a:ea typeface="源真ゴシックP Bold" panose="020B0602020203020207" pitchFamily="50" charset="-128"/>
              <a:cs typeface="源真ゴシックP Bold" panose="020B0602020203020207" pitchFamily="50" charset="-128"/>
            </a:endParaRP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185A251A-0CFE-4B2C-8C0B-3685E4BCAA97}"/>
              </a:ext>
            </a:extLst>
          </p:cNvPr>
          <p:cNvGrpSpPr/>
          <p:nvPr/>
        </p:nvGrpSpPr>
        <p:grpSpPr>
          <a:xfrm>
            <a:off x="300489" y="9001844"/>
            <a:ext cx="2211602" cy="655100"/>
            <a:chOff x="4516112" y="7446613"/>
            <a:chExt cx="2006324" cy="594295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C6E030BF-4087-4E1B-95E3-633470422B3E}"/>
                </a:ext>
              </a:extLst>
            </p:cNvPr>
            <p:cNvSpPr/>
            <p:nvPr/>
          </p:nvSpPr>
          <p:spPr>
            <a:xfrm>
              <a:off x="4516112" y="7646414"/>
              <a:ext cx="2006324" cy="394494"/>
            </a:xfrm>
            <a:prstGeom prst="rect">
              <a:avLst/>
            </a:prstGeom>
            <a:solidFill>
              <a:srgbClr val="5E9A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/>
            </a:p>
          </p:txBody>
        </p: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CF586C3B-859A-479C-8054-C76ACD18CC4D}"/>
                </a:ext>
              </a:extLst>
            </p:cNvPr>
            <p:cNvSpPr/>
            <p:nvPr/>
          </p:nvSpPr>
          <p:spPr>
            <a:xfrm>
              <a:off x="4516112" y="7462002"/>
              <a:ext cx="1807368" cy="180975"/>
            </a:xfrm>
            <a:prstGeom prst="roundRect">
              <a:avLst>
                <a:gd name="adj" fmla="val 1403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8AF266A9-F2FE-4FF6-B3F5-AC3B525CE4DA}"/>
                </a:ext>
              </a:extLst>
            </p:cNvPr>
            <p:cNvSpPr txBox="1"/>
            <p:nvPr/>
          </p:nvSpPr>
          <p:spPr>
            <a:xfrm>
              <a:off x="4516113" y="7446613"/>
              <a:ext cx="385657" cy="2222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>
                  <a:solidFill>
                    <a:srgbClr val="005523"/>
                  </a:solidFill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戻る</a:t>
              </a:r>
              <a:endParaRPr kumimoji="1" lang="en-US" altLang="ja-JP" sz="1000" dirty="0">
                <a:solidFill>
                  <a:srgbClr val="005523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DEDD331C-1A7C-4F49-AB1B-8C8078238A14}"/>
                </a:ext>
              </a:extLst>
            </p:cNvPr>
            <p:cNvSpPr txBox="1"/>
            <p:nvPr/>
          </p:nvSpPr>
          <p:spPr>
            <a:xfrm>
              <a:off x="5888753" y="7462919"/>
              <a:ext cx="385658" cy="1954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800" dirty="0">
                  <a:solidFill>
                    <a:srgbClr val="005523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Back</a:t>
              </a: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C04A5575-9204-4057-BEAC-782C632B42F2}"/>
                </a:ext>
              </a:extLst>
            </p:cNvPr>
            <p:cNvSpPr txBox="1"/>
            <p:nvPr/>
          </p:nvSpPr>
          <p:spPr>
            <a:xfrm>
              <a:off x="4516113" y="7640286"/>
              <a:ext cx="1240736" cy="209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一つ前の画面に戻ります</a:t>
              </a:r>
              <a:endParaRPr kumimoji="1" lang="en-US" altLang="ja-JP" sz="9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253719DA-89B3-4762-800B-9F497B2D4641}"/>
                </a:ext>
              </a:extLst>
            </p:cNvPr>
            <p:cNvSpPr txBox="1"/>
            <p:nvPr/>
          </p:nvSpPr>
          <p:spPr>
            <a:xfrm>
              <a:off x="4516113" y="7807560"/>
              <a:ext cx="1311994" cy="1954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Back</a:t>
              </a:r>
              <a:r>
                <a:rPr kumimoji="1" lang="ja-JP" altLang="en-US" sz="8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 </a:t>
              </a:r>
              <a:r>
                <a:rPr kumimoji="1" lang="en-US" altLang="ja-JP" sz="8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to the previous page.</a:t>
              </a:r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BAEE8058-770D-4860-93A2-C8E4E4DCA7FB}"/>
              </a:ext>
            </a:extLst>
          </p:cNvPr>
          <p:cNvGrpSpPr/>
          <p:nvPr/>
        </p:nvGrpSpPr>
        <p:grpSpPr>
          <a:xfrm>
            <a:off x="219702" y="7689755"/>
            <a:ext cx="2306004" cy="783663"/>
            <a:chOff x="223044" y="8089247"/>
            <a:chExt cx="2043906" cy="710924"/>
          </a:xfrm>
        </p:grpSpPr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D6AF38AD-6A68-481B-976B-0D2E2AF7D324}"/>
                </a:ext>
              </a:extLst>
            </p:cNvPr>
            <p:cNvSpPr/>
            <p:nvPr/>
          </p:nvSpPr>
          <p:spPr>
            <a:xfrm>
              <a:off x="260626" y="8240370"/>
              <a:ext cx="2006324" cy="559801"/>
            </a:xfrm>
            <a:prstGeom prst="rect">
              <a:avLst/>
            </a:prstGeom>
            <a:solidFill>
              <a:srgbClr val="5E9A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/>
            </a:p>
          </p:txBody>
        </p:sp>
        <p:sp>
          <p:nvSpPr>
            <p:cNvPr id="45" name="四角形: 角を丸くする 44">
              <a:extLst>
                <a:ext uri="{FF2B5EF4-FFF2-40B4-BE49-F238E27FC236}">
                  <a16:creationId xmlns:a16="http://schemas.microsoft.com/office/drawing/2014/main" id="{25471B85-AFE0-477B-90C9-1421AB914475}"/>
                </a:ext>
              </a:extLst>
            </p:cNvPr>
            <p:cNvSpPr/>
            <p:nvPr/>
          </p:nvSpPr>
          <p:spPr>
            <a:xfrm>
              <a:off x="223044" y="8104639"/>
              <a:ext cx="1807368" cy="180975"/>
            </a:xfrm>
            <a:prstGeom prst="roundRect">
              <a:avLst>
                <a:gd name="adj" fmla="val 1403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 dirty="0"/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4D9CDC73-49E3-467D-AA19-077F55EE7405}"/>
                </a:ext>
              </a:extLst>
            </p:cNvPr>
            <p:cNvSpPr txBox="1"/>
            <p:nvPr/>
          </p:nvSpPr>
          <p:spPr>
            <a:xfrm>
              <a:off x="223044" y="8089247"/>
              <a:ext cx="691043" cy="2233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>
                  <a:solidFill>
                    <a:srgbClr val="005523"/>
                  </a:solidFill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矢印・決定</a:t>
              </a:r>
              <a:endParaRPr kumimoji="1" lang="en-US" altLang="ja-JP" sz="1000" dirty="0">
                <a:solidFill>
                  <a:srgbClr val="005523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endParaRPr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42C22A87-5551-4F25-828F-314366904500}"/>
                </a:ext>
              </a:extLst>
            </p:cNvPr>
            <p:cNvSpPr txBox="1"/>
            <p:nvPr/>
          </p:nvSpPr>
          <p:spPr>
            <a:xfrm>
              <a:off x="1278291" y="8099876"/>
              <a:ext cx="752121" cy="1954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800" dirty="0">
                  <a:solidFill>
                    <a:srgbClr val="005523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Arrow</a:t>
              </a:r>
              <a:r>
                <a:rPr kumimoji="1" lang="ja-JP" altLang="en-US" sz="800" dirty="0">
                  <a:solidFill>
                    <a:srgbClr val="005523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 </a:t>
              </a:r>
              <a:r>
                <a:rPr kumimoji="1" lang="en-US" altLang="ja-JP" sz="800" dirty="0">
                  <a:solidFill>
                    <a:srgbClr val="005523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/ Enter</a:t>
              </a:r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27EF323B-5F66-4DF9-A656-4949ECE82F29}"/>
                </a:ext>
              </a:extLst>
            </p:cNvPr>
            <p:cNvSpPr txBox="1"/>
            <p:nvPr/>
          </p:nvSpPr>
          <p:spPr>
            <a:xfrm>
              <a:off x="223044" y="8282927"/>
              <a:ext cx="1649371" cy="3350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カーソル（ボタンの選択）の移動と</a:t>
              </a:r>
              <a:endParaRPr kumimoji="1" lang="en-US" altLang="ja-JP" sz="9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  <a:p>
              <a:r>
                <a:rPr kumimoji="1" lang="ja-JP" altLang="en-US" sz="9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決定時に使用します</a:t>
              </a:r>
              <a:endParaRPr kumimoji="1" lang="en-US" altLang="ja-JP" sz="9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3A7047A7-2F62-4FAC-9E58-6AF693B82E64}"/>
                </a:ext>
              </a:extLst>
            </p:cNvPr>
            <p:cNvSpPr txBox="1"/>
            <p:nvPr/>
          </p:nvSpPr>
          <p:spPr>
            <a:xfrm>
              <a:off x="227806" y="8612517"/>
              <a:ext cx="1819514" cy="1814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Move to </a:t>
              </a:r>
              <a:r>
                <a:rPr kumimoji="1" lang="en-US" altLang="ja-JP" sz="7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your</a:t>
              </a:r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 desired selection / </a:t>
              </a:r>
              <a:r>
                <a:rPr kumimoji="1" lang="en-US" altLang="ja-JP" sz="600" dirty="0" err="1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Slection</a:t>
              </a:r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 decision.</a:t>
              </a:r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DC1F2790-F385-431D-9C41-AB880973AE5B}"/>
              </a:ext>
            </a:extLst>
          </p:cNvPr>
          <p:cNvGrpSpPr/>
          <p:nvPr/>
        </p:nvGrpSpPr>
        <p:grpSpPr>
          <a:xfrm>
            <a:off x="5055081" y="9227607"/>
            <a:ext cx="2264484" cy="601440"/>
            <a:chOff x="8737098" y="6745793"/>
            <a:chExt cx="2054298" cy="545616"/>
          </a:xfrm>
        </p:grpSpPr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CB55A10B-03F2-4D86-A5B7-21FAA057B7AF}"/>
                </a:ext>
              </a:extLst>
            </p:cNvPr>
            <p:cNvSpPr/>
            <p:nvPr/>
          </p:nvSpPr>
          <p:spPr>
            <a:xfrm>
              <a:off x="8785072" y="6896915"/>
              <a:ext cx="2006324" cy="394494"/>
            </a:xfrm>
            <a:prstGeom prst="rect">
              <a:avLst/>
            </a:prstGeom>
            <a:solidFill>
              <a:srgbClr val="5E9A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/>
            </a:p>
          </p:txBody>
        </p:sp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3860A303-A16D-45ED-A165-91E79679D37D}"/>
                </a:ext>
              </a:extLst>
            </p:cNvPr>
            <p:cNvSpPr/>
            <p:nvPr/>
          </p:nvSpPr>
          <p:spPr>
            <a:xfrm>
              <a:off x="8786391" y="6758279"/>
              <a:ext cx="1807368" cy="180975"/>
            </a:xfrm>
            <a:prstGeom prst="roundRect">
              <a:avLst>
                <a:gd name="adj" fmla="val 1403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 dirty="0"/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24F98B0A-CF5E-4C5F-B377-A68CE7E2EDB3}"/>
                </a:ext>
              </a:extLst>
            </p:cNvPr>
            <p:cNvSpPr txBox="1"/>
            <p:nvPr/>
          </p:nvSpPr>
          <p:spPr>
            <a:xfrm>
              <a:off x="8737098" y="6745793"/>
              <a:ext cx="400200" cy="2233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>
                  <a:solidFill>
                    <a:srgbClr val="005523"/>
                  </a:solidFill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音量</a:t>
              </a:r>
              <a:endParaRPr kumimoji="1" lang="en-US" altLang="ja-JP" sz="1000" dirty="0">
                <a:solidFill>
                  <a:srgbClr val="005523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endParaRPr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275EE670-8FF7-4414-8E8B-D4B3DB635641}"/>
                </a:ext>
              </a:extLst>
            </p:cNvPr>
            <p:cNvSpPr txBox="1"/>
            <p:nvPr/>
          </p:nvSpPr>
          <p:spPr>
            <a:xfrm>
              <a:off x="10039971" y="6757140"/>
              <a:ext cx="504905" cy="1954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800" dirty="0">
                  <a:solidFill>
                    <a:srgbClr val="005523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Volume</a:t>
              </a: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6E16F463-579A-4709-9F4D-B2AA83F31FE7}"/>
                </a:ext>
              </a:extLst>
            </p:cNvPr>
            <p:cNvSpPr txBox="1"/>
            <p:nvPr/>
          </p:nvSpPr>
          <p:spPr>
            <a:xfrm>
              <a:off x="8820884" y="6952587"/>
              <a:ext cx="948440" cy="209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音量を調節します</a:t>
              </a:r>
              <a:endParaRPr kumimoji="1" lang="en-US" altLang="ja-JP" sz="9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5A4C05B6-1299-490F-879B-481159A15490}"/>
                </a:ext>
              </a:extLst>
            </p:cNvPr>
            <p:cNvSpPr txBox="1"/>
            <p:nvPr/>
          </p:nvSpPr>
          <p:spPr>
            <a:xfrm>
              <a:off x="8813774" y="7100462"/>
              <a:ext cx="692498" cy="1814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Adjust </a:t>
              </a:r>
              <a:r>
                <a:rPr kumimoji="1" lang="en-US" altLang="ja-JP" sz="7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volume</a:t>
              </a:r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.</a:t>
              </a: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70099BBD-A7B9-4A48-8055-7AD0B15D1583}"/>
              </a:ext>
            </a:extLst>
          </p:cNvPr>
          <p:cNvGrpSpPr/>
          <p:nvPr/>
        </p:nvGrpSpPr>
        <p:grpSpPr>
          <a:xfrm>
            <a:off x="5005491" y="5950998"/>
            <a:ext cx="2292178" cy="613323"/>
            <a:chOff x="4507706" y="6853182"/>
            <a:chExt cx="2079422" cy="556396"/>
          </a:xfrm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A506ECB8-1285-48A2-ABD1-1D4CB5CF96CF}"/>
                </a:ext>
              </a:extLst>
            </p:cNvPr>
            <p:cNvSpPr/>
            <p:nvPr/>
          </p:nvSpPr>
          <p:spPr>
            <a:xfrm>
              <a:off x="4545288" y="7004303"/>
              <a:ext cx="2006324" cy="394494"/>
            </a:xfrm>
            <a:prstGeom prst="rect">
              <a:avLst/>
            </a:prstGeom>
            <a:solidFill>
              <a:srgbClr val="5E9A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/>
            </a:p>
          </p:txBody>
        </p:sp>
        <p:sp>
          <p:nvSpPr>
            <p:cNvPr id="69" name="四角形: 角を丸くする 68">
              <a:extLst>
                <a:ext uri="{FF2B5EF4-FFF2-40B4-BE49-F238E27FC236}">
                  <a16:creationId xmlns:a16="http://schemas.microsoft.com/office/drawing/2014/main" id="{5F95A848-4D4B-4C12-A147-2C4AAB1BAC86}"/>
                </a:ext>
              </a:extLst>
            </p:cNvPr>
            <p:cNvSpPr/>
            <p:nvPr/>
          </p:nvSpPr>
          <p:spPr>
            <a:xfrm>
              <a:off x="4507706" y="6868571"/>
              <a:ext cx="1807368" cy="180975"/>
            </a:xfrm>
            <a:prstGeom prst="roundRect">
              <a:avLst>
                <a:gd name="adj" fmla="val 1403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 dirty="0"/>
            </a:p>
          </p:txBody>
        </p: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07242005-F351-481E-8B6F-D9F05F388DBC}"/>
                </a:ext>
              </a:extLst>
            </p:cNvPr>
            <p:cNvSpPr txBox="1"/>
            <p:nvPr/>
          </p:nvSpPr>
          <p:spPr>
            <a:xfrm>
              <a:off x="4507706" y="6853182"/>
              <a:ext cx="397291" cy="2222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>
                  <a:solidFill>
                    <a:srgbClr val="005523"/>
                  </a:solidFill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数字</a:t>
              </a:r>
              <a:endParaRPr kumimoji="1" lang="en-US" altLang="ja-JP" sz="1000" dirty="0">
                <a:solidFill>
                  <a:srgbClr val="005523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endParaRPr>
            </a:p>
          </p:txBody>
        </p: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417A3E41-760F-478C-B20E-BD10F0E3DC24}"/>
                </a:ext>
              </a:extLst>
            </p:cNvPr>
            <p:cNvSpPr txBox="1"/>
            <p:nvPr/>
          </p:nvSpPr>
          <p:spPr>
            <a:xfrm>
              <a:off x="5785448" y="6863808"/>
              <a:ext cx="529625" cy="1954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800" dirty="0">
                  <a:solidFill>
                    <a:srgbClr val="005523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Number</a:t>
              </a: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19515158-DC90-47F9-A2A0-CA0E1B047434}"/>
                </a:ext>
              </a:extLst>
            </p:cNvPr>
            <p:cNvSpPr txBox="1"/>
            <p:nvPr/>
          </p:nvSpPr>
          <p:spPr>
            <a:xfrm>
              <a:off x="4507706" y="7046859"/>
              <a:ext cx="2079422" cy="2094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900" spc="-165" dirty="0">
                  <a:solidFill>
                    <a:srgbClr val="FFFF00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ルームシアター視聴時の番号入力に使用します</a:t>
              </a:r>
              <a:endParaRPr kumimoji="1" lang="en-US" altLang="ja-JP" sz="900" spc="-165" dirty="0">
                <a:solidFill>
                  <a:srgbClr val="FFFF00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D50061FB-CE6D-4EDE-B5CA-F505EB9B484F}"/>
                </a:ext>
              </a:extLst>
            </p:cNvPr>
            <p:cNvSpPr txBox="1"/>
            <p:nvPr/>
          </p:nvSpPr>
          <p:spPr>
            <a:xfrm>
              <a:off x="4507706" y="7214131"/>
              <a:ext cx="2020196" cy="1954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solidFill>
                    <a:srgbClr val="FFFF00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Use for number input in the Room Theater.</a:t>
              </a:r>
            </a:p>
          </p:txBody>
        </p:sp>
      </p:grpSp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D198AA57-E0D3-4D2E-919E-1BCE42FE4A92}"/>
              </a:ext>
            </a:extLst>
          </p:cNvPr>
          <p:cNvGrpSpPr/>
          <p:nvPr/>
        </p:nvGrpSpPr>
        <p:grpSpPr>
          <a:xfrm>
            <a:off x="240022" y="4986155"/>
            <a:ext cx="2306140" cy="1149699"/>
            <a:chOff x="-6954601" y="5256759"/>
            <a:chExt cx="2092088" cy="1042986"/>
          </a:xfrm>
        </p:grpSpPr>
        <p:sp>
          <p:nvSpPr>
            <p:cNvPr id="120" name="四角形: 角を丸くする 119">
              <a:extLst>
                <a:ext uri="{FF2B5EF4-FFF2-40B4-BE49-F238E27FC236}">
                  <a16:creationId xmlns:a16="http://schemas.microsoft.com/office/drawing/2014/main" id="{93E14473-49A9-4386-A031-4DD36EC035C6}"/>
                </a:ext>
              </a:extLst>
            </p:cNvPr>
            <p:cNvSpPr/>
            <p:nvPr/>
          </p:nvSpPr>
          <p:spPr>
            <a:xfrm>
              <a:off x="-6948488" y="5256759"/>
              <a:ext cx="2085975" cy="1042986"/>
            </a:xfrm>
            <a:prstGeom prst="roundRect">
              <a:avLst>
                <a:gd name="adj" fmla="val 3425"/>
              </a:avLst>
            </a:prstGeom>
            <a:solidFill>
              <a:srgbClr val="6497E2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/>
            </a:p>
          </p:txBody>
        </p:sp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E2506EFA-A136-4D3A-9AA4-ED1EAB8A67EE}"/>
                </a:ext>
              </a:extLst>
            </p:cNvPr>
            <p:cNvSpPr/>
            <p:nvPr/>
          </p:nvSpPr>
          <p:spPr>
            <a:xfrm>
              <a:off x="-6910389" y="5317330"/>
              <a:ext cx="2005013" cy="359569"/>
            </a:xfrm>
            <a:prstGeom prst="rect">
              <a:avLst/>
            </a:prstGeom>
            <a:solidFill>
              <a:srgbClr val="4471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/>
            </a:p>
          </p:txBody>
        </p:sp>
        <p:sp>
          <p:nvSpPr>
            <p:cNvPr id="122" name="テキスト ボックス 121">
              <a:extLst>
                <a:ext uri="{FF2B5EF4-FFF2-40B4-BE49-F238E27FC236}">
                  <a16:creationId xmlns:a16="http://schemas.microsoft.com/office/drawing/2014/main" id="{B8A033A8-293B-46B3-A70B-7C4763FA7872}"/>
                </a:ext>
              </a:extLst>
            </p:cNvPr>
            <p:cNvSpPr txBox="1"/>
            <p:nvPr/>
          </p:nvSpPr>
          <p:spPr>
            <a:xfrm>
              <a:off x="-6911065" y="5288756"/>
              <a:ext cx="1918215" cy="27688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</a:bodyPr>
            <a:lstStyle/>
            <a:p>
              <a:pPr>
                <a:lnSpc>
                  <a:spcPts val="1764"/>
                </a:lnSpc>
              </a:pPr>
              <a:r>
                <a:rPr kumimoji="1" lang="en-US" altLang="ja-JP" sz="1100" dirty="0">
                  <a:ln w="9525" cap="flat">
                    <a:noFill/>
                    <a:round/>
                  </a:ln>
                  <a:solidFill>
                    <a:srgbClr val="D70C0C"/>
                  </a:solidFill>
                  <a:effectLst>
                    <a:glow rad="76200">
                      <a:schemeClr val="bg1"/>
                    </a:glow>
                  </a:effectLst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《</a:t>
              </a:r>
              <a:r>
                <a:rPr kumimoji="1" lang="ja-JP" altLang="en-US" sz="1100" dirty="0">
                  <a:ln w="9525" cap="flat">
                    <a:noFill/>
                    <a:round/>
                  </a:ln>
                  <a:solidFill>
                    <a:srgbClr val="D70C0C"/>
                  </a:solidFill>
                  <a:effectLst>
                    <a:glow rad="76200">
                      <a:schemeClr val="bg1"/>
                    </a:glow>
                  </a:effectLst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テレビ放送へ戻るときは</a:t>
              </a:r>
              <a:r>
                <a:rPr kumimoji="1" lang="en-US" altLang="ja-JP" sz="1100" dirty="0">
                  <a:ln w="9525" cap="flat">
                    <a:noFill/>
                    <a:round/>
                  </a:ln>
                  <a:solidFill>
                    <a:srgbClr val="D70C0C"/>
                  </a:solidFill>
                  <a:effectLst>
                    <a:glow rad="76200">
                      <a:schemeClr val="bg1"/>
                    </a:glow>
                  </a:effectLst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》</a:t>
              </a:r>
            </a:p>
          </p:txBody>
        </p:sp>
        <p:sp>
          <p:nvSpPr>
            <p:cNvPr id="123" name="テキスト ボックス 122">
              <a:extLst>
                <a:ext uri="{FF2B5EF4-FFF2-40B4-BE49-F238E27FC236}">
                  <a16:creationId xmlns:a16="http://schemas.microsoft.com/office/drawing/2014/main" id="{EF3631FE-3F9C-457F-96BC-3CA229BCDFEB}"/>
                </a:ext>
              </a:extLst>
            </p:cNvPr>
            <p:cNvSpPr txBox="1"/>
            <p:nvPr/>
          </p:nvSpPr>
          <p:spPr>
            <a:xfrm>
              <a:off x="-6911064" y="5430429"/>
              <a:ext cx="1995242" cy="26559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</a:bodyPr>
            <a:lstStyle/>
            <a:p>
              <a:pPr>
                <a:lnSpc>
                  <a:spcPts val="1764"/>
                </a:lnSpc>
              </a:pPr>
              <a:r>
                <a:rPr kumimoji="1" lang="en-US" altLang="ja-JP" sz="700" dirty="0">
                  <a:ln w="9525" cap="flat">
                    <a:noFill/>
                    <a:round/>
                  </a:ln>
                  <a:solidFill>
                    <a:srgbClr val="D70C0C"/>
                  </a:solidFill>
                  <a:effectLst>
                    <a:glow rad="76200">
                      <a:schemeClr val="bg1"/>
                    </a:glow>
                  </a:effectLst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《How</a:t>
              </a:r>
              <a:r>
                <a:rPr kumimoji="1" lang="ja-JP" altLang="en-US" sz="700" dirty="0">
                  <a:ln w="9525" cap="flat">
                    <a:noFill/>
                    <a:round/>
                  </a:ln>
                  <a:solidFill>
                    <a:srgbClr val="D70C0C"/>
                  </a:solidFill>
                  <a:effectLst>
                    <a:glow rad="76200">
                      <a:schemeClr val="bg1"/>
                    </a:glow>
                  </a:effectLst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 </a:t>
              </a:r>
              <a:r>
                <a:rPr kumimoji="1" lang="en-US" altLang="ja-JP" sz="700" dirty="0">
                  <a:ln w="9525" cap="flat">
                    <a:noFill/>
                    <a:round/>
                  </a:ln>
                  <a:solidFill>
                    <a:srgbClr val="D70C0C"/>
                  </a:solidFill>
                  <a:effectLst>
                    <a:glow rad="76200">
                      <a:schemeClr val="bg1"/>
                    </a:glow>
                  </a:effectLst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to return to television broadcasting》</a:t>
              </a:r>
            </a:p>
          </p:txBody>
        </p:sp>
        <p:sp>
          <p:nvSpPr>
            <p:cNvPr id="125" name="テキスト ボックス 124">
              <a:extLst>
                <a:ext uri="{FF2B5EF4-FFF2-40B4-BE49-F238E27FC236}">
                  <a16:creationId xmlns:a16="http://schemas.microsoft.com/office/drawing/2014/main" id="{8064D58A-FC84-4BC2-9721-33CD06A5FCA4}"/>
                </a:ext>
              </a:extLst>
            </p:cNvPr>
            <p:cNvSpPr txBox="1"/>
            <p:nvPr/>
          </p:nvSpPr>
          <p:spPr>
            <a:xfrm>
              <a:off x="-6954601" y="5676899"/>
              <a:ext cx="1614470" cy="335051"/>
            </a:xfrm>
            <a:prstGeom prst="rect">
              <a:avLst/>
            </a:prstGeom>
            <a:noFill/>
            <a:effectLst>
              <a:outerShdw blurRad="12700" dist="12700" dir="2700000" algn="tl" rotWithShape="0">
                <a:prstClr val="black">
                  <a:alpha val="7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リモコンの </a:t>
              </a:r>
              <a:r>
                <a:rPr kumimoji="1" lang="en-US" altLang="ja-JP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[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 地上 </a:t>
              </a:r>
              <a:r>
                <a:rPr kumimoji="1" lang="en-US" altLang="ja-JP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/ BS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 </a:t>
              </a:r>
              <a:r>
                <a:rPr kumimoji="1" lang="en-US" altLang="ja-JP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]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 ボタンを</a:t>
              </a:r>
              <a:endParaRPr kumimoji="1" lang="en-US" altLang="ja-JP" sz="900" dirty="0">
                <a:solidFill>
                  <a:schemeClr val="bg1"/>
                </a:solidFill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endParaRPr>
            </a:p>
            <a:p>
              <a:r>
                <a:rPr kumimoji="1" lang="ja-JP" altLang="en-US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押してください</a:t>
              </a:r>
            </a:p>
          </p:txBody>
        </p:sp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E58C8332-605D-4B44-AF4B-935B9ADA46AC}"/>
                </a:ext>
              </a:extLst>
            </p:cNvPr>
            <p:cNvSpPr txBox="1"/>
            <p:nvPr/>
          </p:nvSpPr>
          <p:spPr>
            <a:xfrm>
              <a:off x="-6954601" y="5994735"/>
              <a:ext cx="1387612" cy="279210"/>
            </a:xfrm>
            <a:prstGeom prst="rect">
              <a:avLst/>
            </a:prstGeom>
            <a:noFill/>
            <a:effectLst>
              <a:outerShdw blurRad="12700" dist="12700" dir="2700000" algn="tl" rotWithShape="0">
                <a:prstClr val="black">
                  <a:alpha val="7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7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Please, press [ </a:t>
              </a:r>
              <a:r>
                <a:rPr kumimoji="1" lang="ja-JP" altLang="en-US" sz="7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地上 </a:t>
              </a:r>
              <a:r>
                <a:rPr kumimoji="1" lang="en-US" altLang="ja-JP" sz="7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/ BS ] button</a:t>
              </a:r>
            </a:p>
            <a:p>
              <a:r>
                <a:rPr kumimoji="1" lang="en-US" altLang="ja-JP" sz="7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on the TV remote control.</a:t>
              </a: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06456892-D66F-43E9-A720-8EB732FB08BE}"/>
              </a:ext>
            </a:extLst>
          </p:cNvPr>
          <p:cNvGrpSpPr/>
          <p:nvPr/>
        </p:nvGrpSpPr>
        <p:grpSpPr>
          <a:xfrm>
            <a:off x="182285" y="6320377"/>
            <a:ext cx="2336909" cy="1174303"/>
            <a:chOff x="-6991788" y="5256758"/>
            <a:chExt cx="2025437" cy="853429"/>
          </a:xfrm>
        </p:grpSpPr>
        <p:sp>
          <p:nvSpPr>
            <p:cNvPr id="129" name="四角形: 角を丸くする 128">
              <a:extLst>
                <a:ext uri="{FF2B5EF4-FFF2-40B4-BE49-F238E27FC236}">
                  <a16:creationId xmlns:a16="http://schemas.microsoft.com/office/drawing/2014/main" id="{50E7C998-1237-4F6C-A854-14ADEF45F4DC}"/>
                </a:ext>
              </a:extLst>
            </p:cNvPr>
            <p:cNvSpPr/>
            <p:nvPr/>
          </p:nvSpPr>
          <p:spPr>
            <a:xfrm>
              <a:off x="-6948489" y="5256758"/>
              <a:ext cx="1982138" cy="801122"/>
            </a:xfrm>
            <a:prstGeom prst="roundRect">
              <a:avLst>
                <a:gd name="adj" fmla="val 3425"/>
              </a:avLst>
            </a:prstGeom>
            <a:solidFill>
              <a:srgbClr val="D6A51C"/>
            </a:solidFill>
            <a:ln w="12700">
              <a:solidFill>
                <a:srgbClr val="BD8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 dirty="0"/>
            </a:p>
          </p:txBody>
        </p:sp>
        <p:sp>
          <p:nvSpPr>
            <p:cNvPr id="130" name="正方形/長方形 129">
              <a:extLst>
                <a:ext uri="{FF2B5EF4-FFF2-40B4-BE49-F238E27FC236}">
                  <a16:creationId xmlns:a16="http://schemas.microsoft.com/office/drawing/2014/main" id="{00612C4D-490E-4E38-897F-F3622392D1A1}"/>
                </a:ext>
              </a:extLst>
            </p:cNvPr>
            <p:cNvSpPr/>
            <p:nvPr/>
          </p:nvSpPr>
          <p:spPr>
            <a:xfrm>
              <a:off x="-6910389" y="5317330"/>
              <a:ext cx="1905206" cy="390346"/>
            </a:xfrm>
            <a:prstGeom prst="rect">
              <a:avLst/>
            </a:prstGeom>
            <a:solidFill>
              <a:srgbClr val="8379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/>
            </a:p>
          </p:txBody>
        </p:sp>
        <p:sp>
          <p:nvSpPr>
            <p:cNvPr id="131" name="テキスト ボックス 130">
              <a:extLst>
                <a:ext uri="{FF2B5EF4-FFF2-40B4-BE49-F238E27FC236}">
                  <a16:creationId xmlns:a16="http://schemas.microsoft.com/office/drawing/2014/main" id="{C5C6C9F0-4FDD-43AE-A6C8-F5A153378BA4}"/>
                </a:ext>
              </a:extLst>
            </p:cNvPr>
            <p:cNvSpPr txBox="1"/>
            <p:nvPr/>
          </p:nvSpPr>
          <p:spPr>
            <a:xfrm>
              <a:off x="-6911065" y="5288758"/>
              <a:ext cx="1569367" cy="27190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</a:bodyPr>
            <a:lstStyle/>
            <a:p>
              <a:pPr>
                <a:lnSpc>
                  <a:spcPts val="1764"/>
                </a:lnSpc>
              </a:pPr>
              <a:r>
                <a:rPr kumimoji="1" lang="ja-JP" altLang="en-US" sz="1100" dirty="0">
                  <a:ln w="9525" cap="flat">
                    <a:noFill/>
                    <a:round/>
                  </a:ln>
                  <a:solidFill>
                    <a:srgbClr val="D70C0C"/>
                  </a:solidFill>
                  <a:effectLst>
                    <a:glow rad="76200">
                      <a:schemeClr val="bg1"/>
                    </a:glow>
                  </a:effectLst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ルームシアター切換</a:t>
              </a:r>
              <a:endParaRPr kumimoji="1" lang="en-US" altLang="ja-JP" sz="11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endParaRPr>
            </a:p>
          </p:txBody>
        </p:sp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D5B38A3B-0F16-471C-97CB-4DEA8C496FD5}"/>
                </a:ext>
              </a:extLst>
            </p:cNvPr>
            <p:cNvSpPr txBox="1"/>
            <p:nvPr/>
          </p:nvSpPr>
          <p:spPr>
            <a:xfrm>
              <a:off x="-6911064" y="5430429"/>
              <a:ext cx="1870651" cy="25989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</a:bodyPr>
            <a:lstStyle/>
            <a:p>
              <a:pPr>
                <a:lnSpc>
                  <a:spcPts val="1764"/>
                </a:lnSpc>
              </a:pPr>
              <a:r>
                <a:rPr kumimoji="1" lang="en-US" altLang="ja-JP" sz="700" dirty="0">
                  <a:ln w="9525" cap="flat">
                    <a:noFill/>
                    <a:round/>
                  </a:ln>
                  <a:solidFill>
                    <a:srgbClr val="D70C0C"/>
                  </a:solidFill>
                  <a:effectLst>
                    <a:glow rad="76200">
                      <a:schemeClr val="bg1"/>
                    </a:glow>
                  </a:effectLst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Change to Room Theater</a:t>
              </a: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0FA89A8A-3574-43D1-A960-461112B936BB}"/>
                </a:ext>
              </a:extLst>
            </p:cNvPr>
            <p:cNvSpPr txBox="1"/>
            <p:nvPr/>
          </p:nvSpPr>
          <p:spPr>
            <a:xfrm>
              <a:off x="-6954601" y="5711182"/>
              <a:ext cx="1931473" cy="327858"/>
            </a:xfrm>
            <a:prstGeom prst="rect">
              <a:avLst/>
            </a:prstGeom>
            <a:noFill/>
            <a:effectLst>
              <a:outerShdw blurRad="12700" dist="12700" dir="2700000" algn="tl" rotWithShape="0">
                <a:prstClr val="black">
                  <a:alpha val="7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HDMI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を選択し、ルームシアターをご覧</a:t>
              </a:r>
              <a:endParaRPr kumimoji="1" lang="en-US" altLang="ja-JP" sz="900" dirty="0">
                <a:solidFill>
                  <a:schemeClr val="bg1"/>
                </a:solidFill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endParaRPr>
            </a:p>
            <a:p>
              <a:r>
                <a:rPr kumimoji="1" lang="ja-JP" altLang="en-US" sz="900" dirty="0">
                  <a:solidFill>
                    <a:schemeClr val="bg1"/>
                  </a:solidFill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いただけます</a:t>
              </a:r>
              <a:endParaRPr kumimoji="1" lang="en-US" altLang="ja-JP" sz="900" dirty="0">
                <a:solidFill>
                  <a:schemeClr val="bg1"/>
                </a:solidFill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endParaRPr>
            </a:p>
          </p:txBody>
        </p:sp>
        <p:sp>
          <p:nvSpPr>
            <p:cNvPr id="134" name="テキスト ボックス 133">
              <a:extLst>
                <a:ext uri="{FF2B5EF4-FFF2-40B4-BE49-F238E27FC236}">
                  <a16:creationId xmlns:a16="http://schemas.microsoft.com/office/drawing/2014/main" id="{BFFD0DB3-E93B-4C4E-9362-40A79D109124}"/>
                </a:ext>
              </a:extLst>
            </p:cNvPr>
            <p:cNvSpPr txBox="1"/>
            <p:nvPr/>
          </p:nvSpPr>
          <p:spPr>
            <a:xfrm>
              <a:off x="-6991788" y="5932597"/>
              <a:ext cx="1043763" cy="177590"/>
            </a:xfrm>
            <a:prstGeom prst="rect">
              <a:avLst/>
            </a:prstGeom>
            <a:noFill/>
            <a:effectLst>
              <a:outerShdw blurRad="12700" dist="12700" dir="2700000" algn="tl" rotWithShape="0">
                <a:prstClr val="black">
                  <a:alpha val="7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7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Room Theater main page.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FB3B7FA-0C4A-4118-A2A6-C05618C88EF4}"/>
              </a:ext>
            </a:extLst>
          </p:cNvPr>
          <p:cNvSpPr/>
          <p:nvPr/>
        </p:nvSpPr>
        <p:spPr>
          <a:xfrm>
            <a:off x="12021" y="10277042"/>
            <a:ext cx="7559675" cy="282936"/>
          </a:xfrm>
          <a:prstGeom prst="rect">
            <a:avLst/>
          </a:prstGeom>
          <a:solidFill>
            <a:srgbClr val="4197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138" name="四角形: 角を丸くする 137">
            <a:extLst>
              <a:ext uri="{FF2B5EF4-FFF2-40B4-BE49-F238E27FC236}">
                <a16:creationId xmlns:a16="http://schemas.microsoft.com/office/drawing/2014/main" id="{B7D9EA91-FB02-41F6-9C4C-94622EE21088}"/>
              </a:ext>
            </a:extLst>
          </p:cNvPr>
          <p:cNvSpPr/>
          <p:nvPr/>
        </p:nvSpPr>
        <p:spPr>
          <a:xfrm>
            <a:off x="3264570" y="5697804"/>
            <a:ext cx="988932" cy="906727"/>
          </a:xfrm>
          <a:prstGeom prst="roundRect">
            <a:avLst>
              <a:gd name="adj" fmla="val 3569"/>
            </a:avLst>
          </a:prstGeom>
          <a:noFill/>
          <a:ln w="25400">
            <a:solidFill>
              <a:srgbClr val="00FE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cxnSp>
        <p:nvCxnSpPr>
          <p:cNvPr id="140" name="直線コネクタ 139">
            <a:extLst>
              <a:ext uri="{FF2B5EF4-FFF2-40B4-BE49-F238E27FC236}">
                <a16:creationId xmlns:a16="http://schemas.microsoft.com/office/drawing/2014/main" id="{A1C99700-9BA8-45F3-B93A-9FF63EAA1A39}"/>
              </a:ext>
            </a:extLst>
          </p:cNvPr>
          <p:cNvCxnSpPr>
            <a:cxnSpLocks/>
            <a:stCxn id="138" idx="3"/>
            <a:endCxn id="70" idx="1"/>
          </p:cNvCxnSpPr>
          <p:nvPr/>
        </p:nvCxnSpPr>
        <p:spPr>
          <a:xfrm flipV="1">
            <a:off x="4253502" y="6073499"/>
            <a:ext cx="751989" cy="77669"/>
          </a:xfrm>
          <a:prstGeom prst="line">
            <a:avLst/>
          </a:prstGeom>
          <a:ln w="25400">
            <a:solidFill>
              <a:srgbClr val="00FE24"/>
            </a:solidFill>
            <a:headEnd type="oval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四角形: 角を丸くする 143">
            <a:extLst>
              <a:ext uri="{FF2B5EF4-FFF2-40B4-BE49-F238E27FC236}">
                <a16:creationId xmlns:a16="http://schemas.microsoft.com/office/drawing/2014/main" id="{0A57539B-FA0E-423A-85CD-59D6AEED07F3}"/>
              </a:ext>
            </a:extLst>
          </p:cNvPr>
          <p:cNvSpPr/>
          <p:nvPr/>
        </p:nvSpPr>
        <p:spPr>
          <a:xfrm>
            <a:off x="3294069" y="7242334"/>
            <a:ext cx="323681" cy="193037"/>
          </a:xfrm>
          <a:prstGeom prst="roundRect">
            <a:avLst>
              <a:gd name="adj" fmla="val 3569"/>
            </a:avLst>
          </a:prstGeom>
          <a:noFill/>
          <a:ln w="25400">
            <a:solidFill>
              <a:srgbClr val="FF0000"/>
            </a:solidFill>
          </a:ln>
          <a:effectLst>
            <a:glow rad="25400">
              <a:srgbClr val="FFFF00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cxnSp>
        <p:nvCxnSpPr>
          <p:cNvPr id="145" name="直線コネクタ 144">
            <a:extLst>
              <a:ext uri="{FF2B5EF4-FFF2-40B4-BE49-F238E27FC236}">
                <a16:creationId xmlns:a16="http://schemas.microsoft.com/office/drawing/2014/main" id="{4AA0CD4B-392D-4D06-BF5C-466E1B44E6AE}"/>
              </a:ext>
            </a:extLst>
          </p:cNvPr>
          <p:cNvCxnSpPr>
            <a:cxnSpLocks/>
            <a:stCxn id="144" idx="1"/>
          </p:cNvCxnSpPr>
          <p:nvPr/>
        </p:nvCxnSpPr>
        <p:spPr>
          <a:xfrm flipH="1" flipV="1">
            <a:off x="2553301" y="6705681"/>
            <a:ext cx="740768" cy="633172"/>
          </a:xfrm>
          <a:prstGeom prst="line">
            <a:avLst/>
          </a:prstGeom>
          <a:ln w="25400">
            <a:solidFill>
              <a:srgbClr val="FF0000"/>
            </a:solidFill>
            <a:headEnd type="oval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四角形: 角を丸くする 150">
            <a:extLst>
              <a:ext uri="{FF2B5EF4-FFF2-40B4-BE49-F238E27FC236}">
                <a16:creationId xmlns:a16="http://schemas.microsoft.com/office/drawing/2014/main" id="{3DB8C740-8638-4723-A010-545CEAC1AB01}"/>
              </a:ext>
            </a:extLst>
          </p:cNvPr>
          <p:cNvSpPr/>
          <p:nvPr/>
        </p:nvSpPr>
        <p:spPr>
          <a:xfrm>
            <a:off x="3278791" y="5497184"/>
            <a:ext cx="974711" cy="168716"/>
          </a:xfrm>
          <a:prstGeom prst="roundRect">
            <a:avLst>
              <a:gd name="adj" fmla="val 17568"/>
            </a:avLst>
          </a:prstGeom>
          <a:noFill/>
          <a:ln w="25400">
            <a:solidFill>
              <a:srgbClr val="FEB6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cxnSp>
        <p:nvCxnSpPr>
          <p:cNvPr id="152" name="直線コネクタ 151">
            <a:extLst>
              <a:ext uri="{FF2B5EF4-FFF2-40B4-BE49-F238E27FC236}">
                <a16:creationId xmlns:a16="http://schemas.microsoft.com/office/drawing/2014/main" id="{6F678EC1-9A4B-4BCB-94EE-043845E38A13}"/>
              </a:ext>
            </a:extLst>
          </p:cNvPr>
          <p:cNvCxnSpPr>
            <a:cxnSpLocks/>
            <a:stCxn id="151" idx="1"/>
            <a:endCxn id="120" idx="3"/>
          </p:cNvCxnSpPr>
          <p:nvPr/>
        </p:nvCxnSpPr>
        <p:spPr>
          <a:xfrm flipH="1" flipV="1">
            <a:off x="2546162" y="5561005"/>
            <a:ext cx="732629" cy="20537"/>
          </a:xfrm>
          <a:prstGeom prst="line">
            <a:avLst/>
          </a:prstGeom>
          <a:ln w="25400">
            <a:solidFill>
              <a:srgbClr val="FEB607"/>
            </a:solidFill>
            <a:headEnd type="oval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四角形: 角を丸くする 154">
            <a:extLst>
              <a:ext uri="{FF2B5EF4-FFF2-40B4-BE49-F238E27FC236}">
                <a16:creationId xmlns:a16="http://schemas.microsoft.com/office/drawing/2014/main" id="{E40BE35A-4A5B-459E-ACFD-657804801BA1}"/>
              </a:ext>
            </a:extLst>
          </p:cNvPr>
          <p:cNvSpPr/>
          <p:nvPr/>
        </p:nvSpPr>
        <p:spPr>
          <a:xfrm>
            <a:off x="3290665" y="8385227"/>
            <a:ext cx="334709" cy="586910"/>
          </a:xfrm>
          <a:prstGeom prst="roundRect">
            <a:avLst>
              <a:gd name="adj" fmla="val 13543"/>
            </a:avLst>
          </a:prstGeom>
          <a:noFill/>
          <a:ln w="25400">
            <a:solidFill>
              <a:srgbClr val="C4C4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cxnSp>
        <p:nvCxnSpPr>
          <p:cNvPr id="156" name="直線コネクタ 155">
            <a:extLst>
              <a:ext uri="{FF2B5EF4-FFF2-40B4-BE49-F238E27FC236}">
                <a16:creationId xmlns:a16="http://schemas.microsoft.com/office/drawing/2014/main" id="{500E9C78-6236-40A6-91F4-7BC9BE039190}"/>
              </a:ext>
            </a:extLst>
          </p:cNvPr>
          <p:cNvCxnSpPr>
            <a:cxnSpLocks/>
          </p:cNvCxnSpPr>
          <p:nvPr/>
        </p:nvCxnSpPr>
        <p:spPr>
          <a:xfrm>
            <a:off x="3627059" y="8678682"/>
            <a:ext cx="1458659" cy="826685"/>
          </a:xfrm>
          <a:prstGeom prst="line">
            <a:avLst/>
          </a:prstGeom>
          <a:ln w="25400">
            <a:solidFill>
              <a:srgbClr val="C4C4C4"/>
            </a:solidFill>
            <a:headEnd type="oval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楕円 160">
            <a:extLst>
              <a:ext uri="{FF2B5EF4-FFF2-40B4-BE49-F238E27FC236}">
                <a16:creationId xmlns:a16="http://schemas.microsoft.com/office/drawing/2014/main" id="{5326210B-677F-4821-B63A-CA312C4F1AF1}"/>
              </a:ext>
            </a:extLst>
          </p:cNvPr>
          <p:cNvSpPr/>
          <p:nvPr/>
        </p:nvSpPr>
        <p:spPr>
          <a:xfrm>
            <a:off x="3479153" y="7393771"/>
            <a:ext cx="576439" cy="586488"/>
          </a:xfrm>
          <a:prstGeom prst="ellipse">
            <a:avLst/>
          </a:prstGeom>
          <a:noFill/>
          <a:ln w="25400">
            <a:solidFill>
              <a:srgbClr val="00FE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cxnSp>
        <p:nvCxnSpPr>
          <p:cNvPr id="162" name="直線コネクタ 161">
            <a:extLst>
              <a:ext uri="{FF2B5EF4-FFF2-40B4-BE49-F238E27FC236}">
                <a16:creationId xmlns:a16="http://schemas.microsoft.com/office/drawing/2014/main" id="{C2C0E7E8-0394-4CB2-957C-9A150810F5A1}"/>
              </a:ext>
            </a:extLst>
          </p:cNvPr>
          <p:cNvCxnSpPr>
            <a:cxnSpLocks/>
            <a:stCxn id="161" idx="2"/>
            <a:endCxn id="44" idx="3"/>
          </p:cNvCxnSpPr>
          <p:nvPr/>
        </p:nvCxnSpPr>
        <p:spPr>
          <a:xfrm flipH="1">
            <a:off x="2525706" y="7687015"/>
            <a:ext cx="953447" cy="477864"/>
          </a:xfrm>
          <a:prstGeom prst="line">
            <a:avLst/>
          </a:prstGeom>
          <a:ln w="25400">
            <a:solidFill>
              <a:srgbClr val="00FE24"/>
            </a:solidFill>
            <a:headEnd type="oval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線コネクタ 164">
            <a:extLst>
              <a:ext uri="{FF2B5EF4-FFF2-40B4-BE49-F238E27FC236}">
                <a16:creationId xmlns:a16="http://schemas.microsoft.com/office/drawing/2014/main" id="{70B481ED-6703-4DC0-80AA-17F13545E206}"/>
              </a:ext>
            </a:extLst>
          </p:cNvPr>
          <p:cNvCxnSpPr>
            <a:cxnSpLocks/>
            <a:stCxn id="146" idx="1"/>
            <a:endCxn id="37" idx="3"/>
          </p:cNvCxnSpPr>
          <p:nvPr/>
        </p:nvCxnSpPr>
        <p:spPr>
          <a:xfrm flipH="1">
            <a:off x="2512091" y="8061486"/>
            <a:ext cx="773438" cy="1378030"/>
          </a:xfrm>
          <a:prstGeom prst="line">
            <a:avLst/>
          </a:prstGeom>
          <a:ln w="25400">
            <a:solidFill>
              <a:srgbClr val="C4C4C4"/>
            </a:solidFill>
            <a:headEnd type="oval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テキスト ボックス 181">
            <a:extLst>
              <a:ext uri="{FF2B5EF4-FFF2-40B4-BE49-F238E27FC236}">
                <a16:creationId xmlns:a16="http://schemas.microsoft.com/office/drawing/2014/main" id="{ED3807C5-26D4-46E0-B9D2-61B1C0D92C81}"/>
              </a:ext>
            </a:extLst>
          </p:cNvPr>
          <p:cNvSpPr txBox="1"/>
          <p:nvPr/>
        </p:nvSpPr>
        <p:spPr>
          <a:xfrm>
            <a:off x="197058" y="681244"/>
            <a:ext cx="2585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n w="12700" cmpd="sng">
                  <a:solidFill>
                    <a:srgbClr val="55AF52"/>
                  </a:solidFill>
                  <a:prstDash val="solid"/>
                </a:ln>
                <a:gradFill>
                  <a:gsLst>
                    <a:gs pos="55000">
                      <a:srgbClr val="F1FAE6"/>
                    </a:gs>
                    <a:gs pos="0">
                      <a:srgbClr val="DDF0BE"/>
                    </a:gs>
                    <a:gs pos="45000">
                      <a:srgbClr val="DDF0BE"/>
                    </a:gs>
                    <a:gs pos="100000">
                      <a:srgbClr val="F1FAE6"/>
                    </a:gs>
                  </a:gsLst>
                  <a:lin ang="5400000" scaled="0"/>
                </a:gra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ルームシアターご利用方法</a:t>
            </a:r>
          </a:p>
        </p:txBody>
      </p:sp>
      <p:sp>
        <p:nvSpPr>
          <p:cNvPr id="183" name="テキスト ボックス 182">
            <a:extLst>
              <a:ext uri="{FF2B5EF4-FFF2-40B4-BE49-F238E27FC236}">
                <a16:creationId xmlns:a16="http://schemas.microsoft.com/office/drawing/2014/main" id="{EE12A232-B507-4409-BE43-634C908F4CC3}"/>
              </a:ext>
            </a:extLst>
          </p:cNvPr>
          <p:cNvSpPr txBox="1"/>
          <p:nvPr/>
        </p:nvSpPr>
        <p:spPr>
          <a:xfrm>
            <a:off x="240022" y="963670"/>
            <a:ext cx="2457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n w="9525" cmpd="sng">
                  <a:solidFill>
                    <a:srgbClr val="55AF52"/>
                  </a:solidFill>
                  <a:prstDash val="solid"/>
                </a:ln>
                <a:gradFill>
                  <a:gsLst>
                    <a:gs pos="55000">
                      <a:srgbClr val="F1FAE6"/>
                    </a:gs>
                    <a:gs pos="0">
                      <a:srgbClr val="DDF0BE"/>
                    </a:gs>
                    <a:gs pos="45000">
                      <a:srgbClr val="DDF0BE"/>
                    </a:gs>
                    <a:gs pos="100000">
                      <a:srgbClr val="F1FAE6"/>
                    </a:gs>
                  </a:gsLst>
                  <a:lin ang="5400000" scaled="0"/>
                </a:gra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rPr>
              <a:t>How to use Room Theater</a:t>
            </a:r>
            <a:endParaRPr kumimoji="1" lang="ja-JP" altLang="en-US" sz="1400" b="1" dirty="0">
              <a:ln w="9525" cmpd="sng">
                <a:solidFill>
                  <a:srgbClr val="55AF52"/>
                </a:solidFill>
                <a:prstDash val="solid"/>
              </a:ln>
              <a:gradFill>
                <a:gsLst>
                  <a:gs pos="55000">
                    <a:srgbClr val="F1FAE6"/>
                  </a:gs>
                  <a:gs pos="0">
                    <a:srgbClr val="DDF0BE"/>
                  </a:gs>
                  <a:gs pos="45000">
                    <a:srgbClr val="DDF0BE"/>
                  </a:gs>
                  <a:gs pos="100000">
                    <a:srgbClr val="F1FAE6"/>
                  </a:gs>
                </a:gsLst>
                <a:lin ang="5400000" scaled="0"/>
              </a:gradFill>
              <a:latin typeface="源真ゴシックP Bold" panose="020B0602020203020207" pitchFamily="50" charset="-128"/>
              <a:ea typeface="源真ゴシックP Bold" panose="020B0602020203020207" pitchFamily="50" charset="-128"/>
              <a:cs typeface="源真ゴシックP Bold" panose="020B0602020203020207" pitchFamily="50" charset="-128"/>
            </a:endParaRPr>
          </a:p>
        </p:txBody>
      </p:sp>
      <p:sp>
        <p:nvSpPr>
          <p:cNvPr id="184" name="テキスト ボックス 183">
            <a:extLst>
              <a:ext uri="{FF2B5EF4-FFF2-40B4-BE49-F238E27FC236}">
                <a16:creationId xmlns:a16="http://schemas.microsoft.com/office/drawing/2014/main" id="{67509492-2D5C-47AD-A1FF-21D00FC3BF31}"/>
              </a:ext>
            </a:extLst>
          </p:cNvPr>
          <p:cNvSpPr txBox="1"/>
          <p:nvPr/>
        </p:nvSpPr>
        <p:spPr>
          <a:xfrm>
            <a:off x="2750882" y="677264"/>
            <a:ext cx="40831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3B3FA4"/>
                </a:solidFill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＜ 館内設置の券売機にてカードをご購入ください ＞</a:t>
            </a:r>
          </a:p>
        </p:txBody>
      </p:sp>
      <p:sp>
        <p:nvSpPr>
          <p:cNvPr id="185" name="テキスト ボックス 184">
            <a:extLst>
              <a:ext uri="{FF2B5EF4-FFF2-40B4-BE49-F238E27FC236}">
                <a16:creationId xmlns:a16="http://schemas.microsoft.com/office/drawing/2014/main" id="{3747A6FC-955A-4F02-AADA-79D91834312C}"/>
              </a:ext>
            </a:extLst>
          </p:cNvPr>
          <p:cNvSpPr txBox="1"/>
          <p:nvPr/>
        </p:nvSpPr>
        <p:spPr>
          <a:xfrm>
            <a:off x="2782517" y="1013047"/>
            <a:ext cx="45801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solidFill>
                  <a:srgbClr val="3B3FA4"/>
                </a:solidFill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＜ </a:t>
            </a:r>
            <a:r>
              <a:rPr kumimoji="1" lang="en-US" altLang="ja-JP" sz="1000" dirty="0">
                <a:solidFill>
                  <a:srgbClr val="3B3FA4"/>
                </a:solidFill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Please purchase a prepaid card at the vending machine in our hotel</a:t>
            </a:r>
            <a:r>
              <a:rPr kumimoji="1" lang="ja-JP" altLang="en-US" sz="1000" dirty="0">
                <a:solidFill>
                  <a:srgbClr val="3B3FA4"/>
                </a:solidFill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 ＞</a:t>
            </a:r>
          </a:p>
        </p:txBody>
      </p:sp>
      <p:sp>
        <p:nvSpPr>
          <p:cNvPr id="186" name="テキスト ボックス 185">
            <a:extLst>
              <a:ext uri="{FF2B5EF4-FFF2-40B4-BE49-F238E27FC236}">
                <a16:creationId xmlns:a16="http://schemas.microsoft.com/office/drawing/2014/main" id="{46B301FF-289C-4254-BB5E-E10069635ED0}"/>
              </a:ext>
            </a:extLst>
          </p:cNvPr>
          <p:cNvSpPr txBox="1"/>
          <p:nvPr/>
        </p:nvSpPr>
        <p:spPr>
          <a:xfrm>
            <a:off x="224419" y="2650940"/>
            <a:ext cx="2378148" cy="58195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>
              <a:lnSpc>
                <a:spcPts val="1323"/>
              </a:lnSpc>
            </a:pP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Press [</a:t>
            </a:r>
            <a:r>
              <a:rPr kumimoji="1" lang="ja-JP" altLang="en-US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入力切替</a:t>
            </a: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] button,</a:t>
            </a:r>
          </a:p>
          <a:p>
            <a:pPr>
              <a:lnSpc>
                <a:spcPts val="1323"/>
              </a:lnSpc>
            </a:pP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Please switch to Room Theater screen.</a:t>
            </a:r>
          </a:p>
          <a:p>
            <a:pPr>
              <a:lnSpc>
                <a:spcPts val="1323"/>
              </a:lnSpc>
            </a:pP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and select 【</a:t>
            </a:r>
            <a:r>
              <a:rPr kumimoji="1" lang="ja-JP" altLang="en-US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　　　　　　　　</a:t>
            </a: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】.</a:t>
            </a:r>
          </a:p>
        </p:txBody>
      </p:sp>
      <p:pic>
        <p:nvPicPr>
          <p:cNvPr id="190" name="図 189">
            <a:extLst>
              <a:ext uri="{FF2B5EF4-FFF2-40B4-BE49-F238E27FC236}">
                <a16:creationId xmlns:a16="http://schemas.microsoft.com/office/drawing/2014/main" id="{49C0BBA2-3012-4040-A570-E5E785DD8C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605" y="3201816"/>
            <a:ext cx="1992289" cy="1085701"/>
          </a:xfrm>
          <a:prstGeom prst="rect">
            <a:avLst/>
          </a:prstGeom>
        </p:spPr>
      </p:pic>
      <p:sp>
        <p:nvSpPr>
          <p:cNvPr id="191" name="四角形: 角を丸くする 190">
            <a:extLst>
              <a:ext uri="{FF2B5EF4-FFF2-40B4-BE49-F238E27FC236}">
                <a16:creationId xmlns:a16="http://schemas.microsoft.com/office/drawing/2014/main" id="{A7769F24-BE77-4ACF-889F-FB40F02F6381}"/>
              </a:ext>
            </a:extLst>
          </p:cNvPr>
          <p:cNvSpPr/>
          <p:nvPr/>
        </p:nvSpPr>
        <p:spPr>
          <a:xfrm>
            <a:off x="2821755" y="3413724"/>
            <a:ext cx="1905666" cy="469856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00FE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pic>
        <p:nvPicPr>
          <p:cNvPr id="194" name="図 193">
            <a:extLst>
              <a:ext uri="{FF2B5EF4-FFF2-40B4-BE49-F238E27FC236}">
                <a16:creationId xmlns:a16="http://schemas.microsoft.com/office/drawing/2014/main" id="{725C7B16-2757-4168-9EEC-2DFC3C230EE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843" y="3077927"/>
            <a:ext cx="1869702" cy="1210458"/>
          </a:xfrm>
          <a:prstGeom prst="rect">
            <a:avLst/>
          </a:prstGeom>
        </p:spPr>
      </p:pic>
      <p:sp>
        <p:nvSpPr>
          <p:cNvPr id="195" name="四角形: 角を丸くする 194">
            <a:extLst>
              <a:ext uri="{FF2B5EF4-FFF2-40B4-BE49-F238E27FC236}">
                <a16:creationId xmlns:a16="http://schemas.microsoft.com/office/drawing/2014/main" id="{BC3156E9-45C3-488E-A0DC-AC7A81D5D291}"/>
              </a:ext>
            </a:extLst>
          </p:cNvPr>
          <p:cNvSpPr/>
          <p:nvPr/>
        </p:nvSpPr>
        <p:spPr>
          <a:xfrm>
            <a:off x="6304425" y="3732200"/>
            <a:ext cx="529626" cy="222488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00FE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196" name="テキスト ボックス 195">
            <a:extLst>
              <a:ext uri="{FF2B5EF4-FFF2-40B4-BE49-F238E27FC236}">
                <a16:creationId xmlns:a16="http://schemas.microsoft.com/office/drawing/2014/main" id="{C1502253-F2D7-44C8-95DC-1269B7C0D1E1}"/>
              </a:ext>
            </a:extLst>
          </p:cNvPr>
          <p:cNvSpPr txBox="1"/>
          <p:nvPr/>
        </p:nvSpPr>
        <p:spPr>
          <a:xfrm>
            <a:off x="2625505" y="2412838"/>
            <a:ext cx="2378148" cy="58195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>
              <a:lnSpc>
                <a:spcPts val="1323"/>
              </a:lnSpc>
            </a:pP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Using the cursor buttons,</a:t>
            </a:r>
          </a:p>
          <a:p>
            <a:pPr>
              <a:lnSpc>
                <a:spcPts val="1323"/>
              </a:lnSpc>
            </a:pP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select 【</a:t>
            </a:r>
            <a:r>
              <a:rPr kumimoji="1" lang="ja-JP" altLang="en-US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カード番号入力</a:t>
            </a: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】</a:t>
            </a:r>
            <a:r>
              <a:rPr kumimoji="1" lang="ja-JP" altLang="en-US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 </a:t>
            </a: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button,</a:t>
            </a:r>
          </a:p>
          <a:p>
            <a:pPr>
              <a:lnSpc>
                <a:spcPts val="1323"/>
              </a:lnSpc>
            </a:pP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and press [</a:t>
            </a:r>
            <a:r>
              <a:rPr kumimoji="1" lang="ja-JP" altLang="en-US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決定</a:t>
            </a: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]</a:t>
            </a:r>
            <a:r>
              <a:rPr kumimoji="1" lang="ja-JP" altLang="en-US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 </a:t>
            </a: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button.</a:t>
            </a:r>
          </a:p>
        </p:txBody>
      </p: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9D20827E-3386-4174-BBA3-DC4E5B9EA272}"/>
              </a:ext>
            </a:extLst>
          </p:cNvPr>
          <p:cNvSpPr txBox="1"/>
          <p:nvPr/>
        </p:nvSpPr>
        <p:spPr>
          <a:xfrm>
            <a:off x="5022962" y="2398731"/>
            <a:ext cx="2378148" cy="5825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>
              <a:lnSpc>
                <a:spcPts val="1323"/>
              </a:lnSpc>
            </a:pP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Press number on the purchased </a:t>
            </a:r>
          </a:p>
          <a:p>
            <a:pPr>
              <a:lnSpc>
                <a:spcPts val="1323"/>
              </a:lnSpc>
            </a:pP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prepaid card from 1 – 9 buttons, </a:t>
            </a:r>
          </a:p>
          <a:p>
            <a:pPr>
              <a:lnSpc>
                <a:spcPts val="1323"/>
              </a:lnSpc>
            </a:pP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then press [</a:t>
            </a:r>
            <a:r>
              <a:rPr kumimoji="1" lang="ja-JP" altLang="en-US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決定</a:t>
            </a: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]</a:t>
            </a:r>
            <a:r>
              <a:rPr kumimoji="1" lang="ja-JP" altLang="en-US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 </a:t>
            </a:r>
            <a:r>
              <a:rPr kumimoji="1" lang="en-US" altLang="ja-JP" sz="900" dirty="0">
                <a:ln w="9525" cap="flat">
                  <a:noFill/>
                  <a:round/>
                </a:ln>
                <a:solidFill>
                  <a:srgbClr val="D70C0C"/>
                </a:solidFill>
                <a:effectLst>
                  <a:glow rad="76200">
                    <a:schemeClr val="bg1"/>
                  </a:glow>
                </a:effectLst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rPr>
              <a:t>button.</a:t>
            </a: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E0CD6820-7751-458B-A25A-60A5CBA67E04}"/>
              </a:ext>
            </a:extLst>
          </p:cNvPr>
          <p:cNvSpPr txBox="1"/>
          <p:nvPr/>
        </p:nvSpPr>
        <p:spPr>
          <a:xfrm>
            <a:off x="204692" y="10331479"/>
            <a:ext cx="13195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rPr>
              <a:t>MWS_SONY_KJ-X8000H</a:t>
            </a:r>
            <a:endParaRPr kumimoji="1" lang="ja-JP" altLang="en-US" sz="800" dirty="0">
              <a:solidFill>
                <a:schemeClr val="bg1"/>
              </a:solidFill>
              <a:latin typeface="源真ゴシックP Regular" panose="020B0302020203020207" pitchFamily="50" charset="-128"/>
              <a:ea typeface="源真ゴシックP Regular" panose="020B0302020203020207" pitchFamily="50" charset="-128"/>
              <a:cs typeface="源真ゴシックP Regular" panose="020B0302020203020207" pitchFamily="50" charset="-128"/>
            </a:endParaRPr>
          </a:p>
        </p:txBody>
      </p:sp>
      <p:sp>
        <p:nvSpPr>
          <p:cNvPr id="199" name="テキスト ボックス 198">
            <a:extLst>
              <a:ext uri="{FF2B5EF4-FFF2-40B4-BE49-F238E27FC236}">
                <a16:creationId xmlns:a16="http://schemas.microsoft.com/office/drawing/2014/main" id="{C6CD132A-1A66-4CD3-A05E-8979EB8EFF40}"/>
              </a:ext>
            </a:extLst>
          </p:cNvPr>
          <p:cNvSpPr txBox="1"/>
          <p:nvPr/>
        </p:nvSpPr>
        <p:spPr>
          <a:xfrm>
            <a:off x="6456518" y="10308641"/>
            <a:ext cx="95731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800" dirty="0" err="1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rPr>
              <a:t>MediaWave</a:t>
            </a:r>
            <a:r>
              <a:rPr kumimoji="1" lang="en-US" altLang="ja-JP" sz="8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rPr>
              <a:t>, Inc.</a:t>
            </a:r>
            <a:endParaRPr kumimoji="1" lang="ja-JP" altLang="en-US" sz="800" dirty="0">
              <a:solidFill>
                <a:schemeClr val="bg1"/>
              </a:solidFill>
              <a:latin typeface="源真ゴシックP Regular" panose="020B0302020203020207" pitchFamily="50" charset="-128"/>
              <a:ea typeface="源真ゴシックP Regular" panose="020B0302020203020207" pitchFamily="50" charset="-128"/>
              <a:cs typeface="源真ゴシックP Regular" panose="020B0302020203020207" pitchFamily="50" charset="-128"/>
            </a:endParaRPr>
          </a:p>
        </p:txBody>
      </p:sp>
      <p:sp>
        <p:nvSpPr>
          <p:cNvPr id="146" name="四角形: 角を丸くする 145">
            <a:extLst>
              <a:ext uri="{FF2B5EF4-FFF2-40B4-BE49-F238E27FC236}">
                <a16:creationId xmlns:a16="http://schemas.microsoft.com/office/drawing/2014/main" id="{94F4F116-8694-4C22-B5E6-8A50FB470D95}"/>
              </a:ext>
            </a:extLst>
          </p:cNvPr>
          <p:cNvSpPr/>
          <p:nvPr/>
        </p:nvSpPr>
        <p:spPr>
          <a:xfrm>
            <a:off x="3285529" y="7956253"/>
            <a:ext cx="326456" cy="210466"/>
          </a:xfrm>
          <a:prstGeom prst="roundRect">
            <a:avLst>
              <a:gd name="adj" fmla="val 13543"/>
            </a:avLst>
          </a:prstGeom>
          <a:noFill/>
          <a:ln w="25400">
            <a:solidFill>
              <a:srgbClr val="C4C4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sp>
        <p:nvSpPr>
          <p:cNvPr id="136" name="四角形: 角を丸くする 135">
            <a:extLst>
              <a:ext uri="{FF2B5EF4-FFF2-40B4-BE49-F238E27FC236}">
                <a16:creationId xmlns:a16="http://schemas.microsoft.com/office/drawing/2014/main" id="{F38C241B-9680-499A-B6CC-C7E094DEF931}"/>
              </a:ext>
            </a:extLst>
          </p:cNvPr>
          <p:cNvSpPr/>
          <p:nvPr/>
        </p:nvSpPr>
        <p:spPr>
          <a:xfrm>
            <a:off x="3294069" y="4789232"/>
            <a:ext cx="925227" cy="645039"/>
          </a:xfrm>
          <a:prstGeom prst="roundRect">
            <a:avLst>
              <a:gd name="adj" fmla="val 3569"/>
            </a:avLst>
          </a:prstGeom>
          <a:noFill/>
          <a:ln w="25400">
            <a:solidFill>
              <a:srgbClr val="00FE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grpSp>
        <p:nvGrpSpPr>
          <p:cNvPr id="147" name="グループ化 146">
            <a:extLst>
              <a:ext uri="{FF2B5EF4-FFF2-40B4-BE49-F238E27FC236}">
                <a16:creationId xmlns:a16="http://schemas.microsoft.com/office/drawing/2014/main" id="{F58C8F56-B206-4FAD-8200-21E09111E6BE}"/>
              </a:ext>
            </a:extLst>
          </p:cNvPr>
          <p:cNvGrpSpPr/>
          <p:nvPr/>
        </p:nvGrpSpPr>
        <p:grpSpPr>
          <a:xfrm>
            <a:off x="4992423" y="4772288"/>
            <a:ext cx="2253028" cy="873114"/>
            <a:chOff x="4507706" y="6853182"/>
            <a:chExt cx="2043906" cy="545615"/>
          </a:xfrm>
        </p:grpSpPr>
        <p:sp>
          <p:nvSpPr>
            <p:cNvPr id="148" name="正方形/長方形 147">
              <a:extLst>
                <a:ext uri="{FF2B5EF4-FFF2-40B4-BE49-F238E27FC236}">
                  <a16:creationId xmlns:a16="http://schemas.microsoft.com/office/drawing/2014/main" id="{E95E43C4-01B2-4FE3-8D98-537D40BA6E4A}"/>
                </a:ext>
              </a:extLst>
            </p:cNvPr>
            <p:cNvSpPr/>
            <p:nvPr/>
          </p:nvSpPr>
          <p:spPr>
            <a:xfrm>
              <a:off x="4545288" y="7004303"/>
              <a:ext cx="2006324" cy="394494"/>
            </a:xfrm>
            <a:prstGeom prst="rect">
              <a:avLst/>
            </a:prstGeom>
            <a:solidFill>
              <a:srgbClr val="5E9A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/>
            </a:p>
          </p:txBody>
        </p:sp>
        <p:sp>
          <p:nvSpPr>
            <p:cNvPr id="149" name="四角形: 角を丸くする 148">
              <a:extLst>
                <a:ext uri="{FF2B5EF4-FFF2-40B4-BE49-F238E27FC236}">
                  <a16:creationId xmlns:a16="http://schemas.microsoft.com/office/drawing/2014/main" id="{F5C4A75A-13B0-4937-8350-AA3FD2C4C539}"/>
                </a:ext>
              </a:extLst>
            </p:cNvPr>
            <p:cNvSpPr/>
            <p:nvPr/>
          </p:nvSpPr>
          <p:spPr>
            <a:xfrm>
              <a:off x="4507706" y="6868571"/>
              <a:ext cx="1807368" cy="126815"/>
            </a:xfrm>
            <a:prstGeom prst="roundRect">
              <a:avLst>
                <a:gd name="adj" fmla="val 1403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 dirty="0"/>
            </a:p>
          </p:txBody>
        </p:sp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81B50F0A-EE55-4FD8-813D-67976C5DF416}"/>
                </a:ext>
              </a:extLst>
            </p:cNvPr>
            <p:cNvSpPr txBox="1"/>
            <p:nvPr/>
          </p:nvSpPr>
          <p:spPr>
            <a:xfrm>
              <a:off x="4507706" y="6853182"/>
              <a:ext cx="1098223" cy="2233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>
                  <a:solidFill>
                    <a:srgbClr val="005523"/>
                  </a:solidFill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動画配信サービス</a:t>
              </a:r>
              <a:endParaRPr kumimoji="1" lang="en-US" altLang="ja-JP" sz="1000" dirty="0">
                <a:solidFill>
                  <a:srgbClr val="005523"/>
                </a:solidFill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endParaRPr>
            </a:p>
          </p:txBody>
        </p:sp>
        <p:sp>
          <p:nvSpPr>
            <p:cNvPr id="153" name="テキスト ボックス 152">
              <a:extLst>
                <a:ext uri="{FF2B5EF4-FFF2-40B4-BE49-F238E27FC236}">
                  <a16:creationId xmlns:a16="http://schemas.microsoft.com/office/drawing/2014/main" id="{512AA17B-193F-4ACD-BD91-DCCD1A74E8BB}"/>
                </a:ext>
              </a:extLst>
            </p:cNvPr>
            <p:cNvSpPr txBox="1"/>
            <p:nvPr/>
          </p:nvSpPr>
          <p:spPr>
            <a:xfrm>
              <a:off x="6147490" y="6863808"/>
              <a:ext cx="167585" cy="1954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endParaRPr kumimoji="1" lang="en-US" altLang="ja-JP" sz="800" dirty="0">
                <a:solidFill>
                  <a:srgbClr val="005523"/>
                </a:solidFill>
                <a:latin typeface="源真ゴシックP Medium" panose="020B0402020203020207" pitchFamily="50" charset="-128"/>
                <a:ea typeface="源真ゴシックP Medium" panose="020B0402020203020207" pitchFamily="50" charset="-128"/>
                <a:cs typeface="源真ゴシックP Medium" panose="020B0402020203020207" pitchFamily="50" charset="-128"/>
              </a:endParaRPr>
            </a:p>
          </p:txBody>
        </p:sp>
        <p:sp>
          <p:nvSpPr>
            <p:cNvPr id="154" name="テキスト ボックス 153">
              <a:extLst>
                <a:ext uri="{FF2B5EF4-FFF2-40B4-BE49-F238E27FC236}">
                  <a16:creationId xmlns:a16="http://schemas.microsoft.com/office/drawing/2014/main" id="{11D94042-ABFA-4A7F-8A3B-DBD263469CD7}"/>
                </a:ext>
              </a:extLst>
            </p:cNvPr>
            <p:cNvSpPr txBox="1"/>
            <p:nvPr/>
          </p:nvSpPr>
          <p:spPr>
            <a:xfrm>
              <a:off x="4507706" y="7046859"/>
              <a:ext cx="1907310" cy="317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各サービスご利用時のアカウント等はテレビ電源</a:t>
              </a:r>
              <a:r>
                <a:rPr kumimoji="1" lang="en-US" altLang="ja-JP" sz="9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OFF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でリセットされます。</a:t>
              </a:r>
              <a:endParaRPr kumimoji="1" lang="en-US" altLang="ja-JP" sz="9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</p:txBody>
        </p:sp>
      </p:grpSp>
      <p:cxnSp>
        <p:nvCxnSpPr>
          <p:cNvPr id="139" name="直線コネクタ 138">
            <a:extLst>
              <a:ext uri="{FF2B5EF4-FFF2-40B4-BE49-F238E27FC236}">
                <a16:creationId xmlns:a16="http://schemas.microsoft.com/office/drawing/2014/main" id="{8DC533AF-E005-41D7-B6AC-D34AF4FFF782}"/>
              </a:ext>
            </a:extLst>
          </p:cNvPr>
          <p:cNvCxnSpPr>
            <a:cxnSpLocks/>
          </p:cNvCxnSpPr>
          <p:nvPr/>
        </p:nvCxnSpPr>
        <p:spPr>
          <a:xfrm>
            <a:off x="4739406" y="5644900"/>
            <a:ext cx="790337" cy="145238"/>
          </a:xfrm>
          <a:prstGeom prst="line">
            <a:avLst/>
          </a:prstGeom>
          <a:ln w="25400">
            <a:solidFill>
              <a:srgbClr val="00FE24"/>
            </a:solidFill>
            <a:headEnd type="oval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グループ化 156">
            <a:extLst>
              <a:ext uri="{FF2B5EF4-FFF2-40B4-BE49-F238E27FC236}">
                <a16:creationId xmlns:a16="http://schemas.microsoft.com/office/drawing/2014/main" id="{285BD339-5970-4073-9FE0-0240E8D71DC5}"/>
              </a:ext>
            </a:extLst>
          </p:cNvPr>
          <p:cNvGrpSpPr/>
          <p:nvPr/>
        </p:nvGrpSpPr>
        <p:grpSpPr>
          <a:xfrm>
            <a:off x="4981368" y="6788396"/>
            <a:ext cx="2509423" cy="1722928"/>
            <a:chOff x="4918978" y="5774598"/>
            <a:chExt cx="2509423" cy="1722928"/>
          </a:xfrm>
        </p:grpSpPr>
        <p:sp>
          <p:nvSpPr>
            <p:cNvPr id="158" name="正方形/長方形 157">
              <a:extLst>
                <a:ext uri="{FF2B5EF4-FFF2-40B4-BE49-F238E27FC236}">
                  <a16:creationId xmlns:a16="http://schemas.microsoft.com/office/drawing/2014/main" id="{145F9776-4BAF-4ECC-B968-7E15880CCD1E}"/>
                </a:ext>
              </a:extLst>
            </p:cNvPr>
            <p:cNvSpPr/>
            <p:nvPr/>
          </p:nvSpPr>
          <p:spPr>
            <a:xfrm>
              <a:off x="5009512" y="5943702"/>
              <a:ext cx="2333893" cy="1553824"/>
            </a:xfrm>
            <a:prstGeom prst="rect">
              <a:avLst/>
            </a:prstGeom>
            <a:solidFill>
              <a:srgbClr val="5E9A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/>
            </a:p>
          </p:txBody>
        </p:sp>
        <p:sp>
          <p:nvSpPr>
            <p:cNvPr id="159" name="四角形: 角を丸くする 158">
              <a:extLst>
                <a:ext uri="{FF2B5EF4-FFF2-40B4-BE49-F238E27FC236}">
                  <a16:creationId xmlns:a16="http://schemas.microsoft.com/office/drawing/2014/main" id="{2A23B938-48A4-41C7-BB66-9567B6039EED}"/>
                </a:ext>
              </a:extLst>
            </p:cNvPr>
            <p:cNvSpPr/>
            <p:nvPr/>
          </p:nvSpPr>
          <p:spPr>
            <a:xfrm>
              <a:off x="4968085" y="5794084"/>
              <a:ext cx="1992289" cy="199491"/>
            </a:xfrm>
            <a:prstGeom prst="roundRect">
              <a:avLst>
                <a:gd name="adj" fmla="val 1403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984" dirty="0"/>
            </a:p>
          </p:txBody>
        </p:sp>
        <p:sp>
          <p:nvSpPr>
            <p:cNvPr id="160" name="テキスト ボックス 159">
              <a:extLst>
                <a:ext uri="{FF2B5EF4-FFF2-40B4-BE49-F238E27FC236}">
                  <a16:creationId xmlns:a16="http://schemas.microsoft.com/office/drawing/2014/main" id="{C91A4ABB-3CC3-4ABD-B77A-20783956E67F}"/>
                </a:ext>
              </a:extLst>
            </p:cNvPr>
            <p:cNvSpPr txBox="1"/>
            <p:nvPr/>
          </p:nvSpPr>
          <p:spPr>
            <a:xfrm>
              <a:off x="4918978" y="5774598"/>
              <a:ext cx="148470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dirty="0">
                  <a:solidFill>
                    <a:schemeClr val="accent2"/>
                  </a:solidFill>
                  <a:effectLst>
                    <a:glow rad="38100">
                      <a:srgbClr val="005523">
                        <a:alpha val="70000"/>
                      </a:srgbClr>
                    </a:glow>
                  </a:effectLst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VOD</a:t>
              </a:r>
              <a:r>
                <a:rPr kumimoji="1" lang="ja-JP" altLang="en-US" sz="1000" dirty="0">
                  <a:solidFill>
                    <a:schemeClr val="accent2"/>
                  </a:solidFill>
                  <a:effectLst>
                    <a:glow rad="38100">
                      <a:srgbClr val="005523">
                        <a:alpha val="70000"/>
                      </a:srgbClr>
                    </a:glow>
                  </a:effectLst>
                  <a:latin typeface="源真ゴシックP Bold" panose="020B0602020203020207" pitchFamily="50" charset="-128"/>
                  <a:ea typeface="源真ゴシックP Bold" panose="020B0602020203020207" pitchFamily="50" charset="-128"/>
                  <a:cs typeface="源真ゴシックP Bold" panose="020B0602020203020207" pitchFamily="50" charset="-128"/>
                </a:rPr>
                <a:t>再生コントロール</a:t>
              </a:r>
              <a:endParaRPr kumimoji="1" lang="en-US" altLang="ja-JP" sz="1000" dirty="0">
                <a:solidFill>
                  <a:schemeClr val="accent2"/>
                </a:solidFill>
                <a:effectLst>
                  <a:glow rad="38100">
                    <a:srgbClr val="005523">
                      <a:alpha val="70000"/>
                    </a:srgbClr>
                  </a:glow>
                </a:effectLst>
                <a:latin typeface="源真ゴシックP Bold" panose="020B0602020203020207" pitchFamily="50" charset="-128"/>
                <a:ea typeface="源真ゴシックP Bold" panose="020B0602020203020207" pitchFamily="50" charset="-128"/>
                <a:cs typeface="源真ゴシックP Bold" panose="020B0602020203020207" pitchFamily="50" charset="-128"/>
              </a:endParaRPr>
            </a:p>
          </p:txBody>
        </p:sp>
        <p:sp>
          <p:nvSpPr>
            <p:cNvPr id="163" name="テキスト ボックス 162">
              <a:extLst>
                <a:ext uri="{FF2B5EF4-FFF2-40B4-BE49-F238E27FC236}">
                  <a16:creationId xmlns:a16="http://schemas.microsoft.com/office/drawing/2014/main" id="{697A967E-56FD-4EE9-A0B6-F6042429FCE7}"/>
                </a:ext>
              </a:extLst>
            </p:cNvPr>
            <p:cNvSpPr txBox="1"/>
            <p:nvPr/>
          </p:nvSpPr>
          <p:spPr>
            <a:xfrm>
              <a:off x="6203061" y="5789986"/>
              <a:ext cx="82266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800" dirty="0">
                  <a:solidFill>
                    <a:schemeClr val="accent2"/>
                  </a:solidFill>
                  <a:effectLst>
                    <a:glow rad="38100">
                      <a:srgbClr val="005523">
                        <a:alpha val="70000"/>
                      </a:srgbClr>
                    </a:glow>
                  </a:effectLst>
                  <a:latin typeface="源真ゴシックP Medium" panose="020B0402020203020207" pitchFamily="50" charset="-128"/>
                  <a:ea typeface="源真ゴシックP Medium" panose="020B0402020203020207" pitchFamily="50" charset="-128"/>
                  <a:cs typeface="源真ゴシックP Medium" panose="020B0402020203020207" pitchFamily="50" charset="-128"/>
                </a:rPr>
                <a:t>Play controls</a:t>
              </a:r>
            </a:p>
          </p:txBody>
        </p:sp>
        <p:sp>
          <p:nvSpPr>
            <p:cNvPr id="164" name="テキスト ボックス 163">
              <a:extLst>
                <a:ext uri="{FF2B5EF4-FFF2-40B4-BE49-F238E27FC236}">
                  <a16:creationId xmlns:a16="http://schemas.microsoft.com/office/drawing/2014/main" id="{5B253EF6-667F-427B-B406-F543B76DC53C}"/>
                </a:ext>
              </a:extLst>
            </p:cNvPr>
            <p:cNvSpPr txBox="1"/>
            <p:nvPr/>
          </p:nvSpPr>
          <p:spPr>
            <a:xfrm>
              <a:off x="4968085" y="5964226"/>
              <a:ext cx="214674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ルームシアター視聴時に使用します。</a:t>
              </a:r>
              <a:endParaRPr kumimoji="1" lang="en-US" altLang="ja-JP" sz="9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</p:txBody>
        </p:sp>
        <p:sp>
          <p:nvSpPr>
            <p:cNvPr id="166" name="テキスト ボックス 165">
              <a:extLst>
                <a:ext uri="{FF2B5EF4-FFF2-40B4-BE49-F238E27FC236}">
                  <a16:creationId xmlns:a16="http://schemas.microsoft.com/office/drawing/2014/main" id="{33F189C7-3642-4047-96AB-524A71CBA4CD}"/>
                </a:ext>
              </a:extLst>
            </p:cNvPr>
            <p:cNvSpPr txBox="1"/>
            <p:nvPr/>
          </p:nvSpPr>
          <p:spPr>
            <a:xfrm>
              <a:off x="4968085" y="6093300"/>
              <a:ext cx="125226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Use for Room Theater.</a:t>
              </a:r>
            </a:p>
          </p:txBody>
        </p:sp>
        <p:sp>
          <p:nvSpPr>
            <p:cNvPr id="167" name="テキスト ボックス 166">
              <a:extLst>
                <a:ext uri="{FF2B5EF4-FFF2-40B4-BE49-F238E27FC236}">
                  <a16:creationId xmlns:a16="http://schemas.microsoft.com/office/drawing/2014/main" id="{D0A4565A-AA43-4989-986D-7405FB0109FE}"/>
                </a:ext>
              </a:extLst>
            </p:cNvPr>
            <p:cNvSpPr txBox="1"/>
            <p:nvPr/>
          </p:nvSpPr>
          <p:spPr>
            <a:xfrm>
              <a:off x="5251984" y="6400998"/>
              <a:ext cx="721672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再生 </a:t>
              </a:r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/</a:t>
              </a:r>
              <a:r>
                <a:rPr kumimoji="1" lang="ja-JP" altLang="en-US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 一時停止</a:t>
              </a:r>
              <a:endParaRPr kumimoji="1" lang="en-US" altLang="ja-JP" sz="6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</p:txBody>
        </p:sp>
        <p:sp>
          <p:nvSpPr>
            <p:cNvPr id="168" name="テキスト ボックス 167">
              <a:extLst>
                <a:ext uri="{FF2B5EF4-FFF2-40B4-BE49-F238E27FC236}">
                  <a16:creationId xmlns:a16="http://schemas.microsoft.com/office/drawing/2014/main" id="{CAE38D39-CE61-4D87-973C-B231B5806561}"/>
                </a:ext>
              </a:extLst>
            </p:cNvPr>
            <p:cNvSpPr txBox="1"/>
            <p:nvPr/>
          </p:nvSpPr>
          <p:spPr>
            <a:xfrm>
              <a:off x="4971001" y="6919308"/>
              <a:ext cx="49404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巻戻し</a:t>
              </a:r>
              <a:endParaRPr kumimoji="1" lang="en-US" altLang="ja-JP" sz="6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  <a:p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/Rewind</a:t>
              </a:r>
            </a:p>
          </p:txBody>
        </p:sp>
        <p:sp>
          <p:nvSpPr>
            <p:cNvPr id="169" name="テキスト ボックス 168">
              <a:extLst>
                <a:ext uri="{FF2B5EF4-FFF2-40B4-BE49-F238E27FC236}">
                  <a16:creationId xmlns:a16="http://schemas.microsoft.com/office/drawing/2014/main" id="{14EAA305-D304-4B2C-96DA-3EDFE242E3CD}"/>
                </a:ext>
              </a:extLst>
            </p:cNvPr>
            <p:cNvSpPr txBox="1"/>
            <p:nvPr/>
          </p:nvSpPr>
          <p:spPr>
            <a:xfrm>
              <a:off x="5412851" y="6525882"/>
              <a:ext cx="792205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Playback/Pause</a:t>
              </a:r>
            </a:p>
          </p:txBody>
        </p:sp>
        <p:sp>
          <p:nvSpPr>
            <p:cNvPr id="172" name="テキスト ボックス 171">
              <a:extLst>
                <a:ext uri="{FF2B5EF4-FFF2-40B4-BE49-F238E27FC236}">
                  <a16:creationId xmlns:a16="http://schemas.microsoft.com/office/drawing/2014/main" id="{8A38C679-1DA7-4FDA-B22D-3A5025A7307A}"/>
                </a:ext>
              </a:extLst>
            </p:cNvPr>
            <p:cNvSpPr txBox="1"/>
            <p:nvPr/>
          </p:nvSpPr>
          <p:spPr>
            <a:xfrm>
              <a:off x="6619960" y="6833745"/>
              <a:ext cx="64633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/>
                  <a:cs typeface="源真ゴシックP Regular" panose="020B0302020203020207" pitchFamily="50" charset="-128"/>
                </a:rPr>
                <a:t>チャプター前</a:t>
              </a:r>
              <a:endParaRPr kumimoji="1" lang="en-US" altLang="ja-JP" sz="6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/>
                <a:cs typeface="源真ゴシックP Regular" panose="020B0302020203020207" pitchFamily="50" charset="-128"/>
              </a:endParaRPr>
            </a:p>
          </p:txBody>
        </p:sp>
        <p:sp>
          <p:nvSpPr>
            <p:cNvPr id="173" name="テキスト ボックス 172">
              <a:extLst>
                <a:ext uri="{FF2B5EF4-FFF2-40B4-BE49-F238E27FC236}">
                  <a16:creationId xmlns:a16="http://schemas.microsoft.com/office/drawing/2014/main" id="{70BF6AD1-0330-4544-B555-B35BDCEF4523}"/>
                </a:ext>
              </a:extLst>
            </p:cNvPr>
            <p:cNvSpPr txBox="1"/>
            <p:nvPr/>
          </p:nvSpPr>
          <p:spPr>
            <a:xfrm>
              <a:off x="5926181" y="6848193"/>
              <a:ext cx="5148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早送り</a:t>
              </a:r>
              <a:endParaRPr kumimoji="1" lang="en-US" altLang="ja-JP" sz="6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 pitchFamily="50" charset="-128"/>
                <a:cs typeface="源真ゴシックP Regular" panose="020B0302020203020207" pitchFamily="50" charset="-128"/>
              </a:endParaRPr>
            </a:p>
            <a:p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/Fast</a:t>
              </a:r>
            </a:p>
            <a:p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  forward</a:t>
              </a:r>
            </a:p>
          </p:txBody>
        </p:sp>
        <p:sp>
          <p:nvSpPr>
            <p:cNvPr id="174" name="テキスト ボックス 173">
              <a:extLst>
                <a:ext uri="{FF2B5EF4-FFF2-40B4-BE49-F238E27FC236}">
                  <a16:creationId xmlns:a16="http://schemas.microsoft.com/office/drawing/2014/main" id="{B0759F0E-D2EE-475E-A116-5C48A7D8ACF7}"/>
                </a:ext>
              </a:extLst>
            </p:cNvPr>
            <p:cNvSpPr txBox="1"/>
            <p:nvPr/>
          </p:nvSpPr>
          <p:spPr>
            <a:xfrm>
              <a:off x="5429993" y="7278714"/>
              <a:ext cx="53893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終了</a:t>
              </a:r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rPr>
                <a:t>/Stop</a:t>
              </a:r>
            </a:p>
          </p:txBody>
        </p:sp>
        <p:sp>
          <p:nvSpPr>
            <p:cNvPr id="175" name="フリーフォーム 3">
              <a:extLst>
                <a:ext uri="{FF2B5EF4-FFF2-40B4-BE49-F238E27FC236}">
                  <a16:creationId xmlns:a16="http://schemas.microsoft.com/office/drawing/2014/main" id="{B1DF0009-A323-4AEF-869F-1B3CF40DA5FF}"/>
                </a:ext>
              </a:extLst>
            </p:cNvPr>
            <p:cNvSpPr/>
            <p:nvPr/>
          </p:nvSpPr>
          <p:spPr>
            <a:xfrm>
              <a:off x="5271878" y="6564953"/>
              <a:ext cx="677454" cy="363880"/>
            </a:xfrm>
            <a:custGeom>
              <a:avLst/>
              <a:gdLst>
                <a:gd name="connsiteX0" fmla="*/ 685800 w 685800"/>
                <a:gd name="connsiteY0" fmla="*/ 0 h 389021"/>
                <a:gd name="connsiteX1" fmla="*/ 0 w 685800"/>
                <a:gd name="connsiteY1" fmla="*/ 0 h 389021"/>
                <a:gd name="connsiteX2" fmla="*/ 393032 w 685800"/>
                <a:gd name="connsiteY2" fmla="*/ 389021 h 389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389021">
                  <a:moveTo>
                    <a:pt x="685800" y="0"/>
                  </a:moveTo>
                  <a:lnTo>
                    <a:pt x="0" y="0"/>
                  </a:lnTo>
                  <a:lnTo>
                    <a:pt x="393032" y="389021"/>
                  </a:lnTo>
                </a:path>
              </a:pathLst>
            </a:custGeom>
            <a:noFill/>
            <a:ln w="19050">
              <a:solidFill>
                <a:srgbClr val="0000CC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76" name="グループ化 175">
              <a:extLst>
                <a:ext uri="{FF2B5EF4-FFF2-40B4-BE49-F238E27FC236}">
                  <a16:creationId xmlns:a16="http://schemas.microsoft.com/office/drawing/2014/main" id="{D1D785F1-19BD-4732-9118-C0CA3CDFD583}"/>
                </a:ext>
              </a:extLst>
            </p:cNvPr>
            <p:cNvGrpSpPr/>
            <p:nvPr/>
          </p:nvGrpSpPr>
          <p:grpSpPr>
            <a:xfrm>
              <a:off x="5426453" y="6725646"/>
              <a:ext cx="573910" cy="571211"/>
              <a:chOff x="5450143" y="6725646"/>
              <a:chExt cx="573910" cy="571211"/>
            </a:xfrm>
          </p:grpSpPr>
          <p:sp>
            <p:nvSpPr>
              <p:cNvPr id="192" name="円/楕円 207">
                <a:extLst>
                  <a:ext uri="{FF2B5EF4-FFF2-40B4-BE49-F238E27FC236}">
                    <a16:creationId xmlns:a16="http://schemas.microsoft.com/office/drawing/2014/main" id="{0AD76C41-1B86-4EF2-BF5E-C04AC6325835}"/>
                  </a:ext>
                </a:extLst>
              </p:cNvPr>
              <p:cNvSpPr/>
              <p:nvPr/>
            </p:nvSpPr>
            <p:spPr>
              <a:xfrm>
                <a:off x="5450143" y="6725646"/>
                <a:ext cx="573910" cy="571211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3" name="円/楕円 215">
                <a:extLst>
                  <a:ext uri="{FF2B5EF4-FFF2-40B4-BE49-F238E27FC236}">
                    <a16:creationId xmlns:a16="http://schemas.microsoft.com/office/drawing/2014/main" id="{6ABE2A23-1764-465A-B157-5C3EC7A73CDF}"/>
                  </a:ext>
                </a:extLst>
              </p:cNvPr>
              <p:cNvSpPr/>
              <p:nvPr/>
            </p:nvSpPr>
            <p:spPr>
              <a:xfrm>
                <a:off x="5622053" y="6904458"/>
                <a:ext cx="229994" cy="219187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0" name="テキスト ボックス 199">
                <a:extLst>
                  <a:ext uri="{FF2B5EF4-FFF2-40B4-BE49-F238E27FC236}">
                    <a16:creationId xmlns:a16="http://schemas.microsoft.com/office/drawing/2014/main" id="{2DC58326-768A-43F2-9410-8E0DCB8A28C0}"/>
                  </a:ext>
                </a:extLst>
              </p:cNvPr>
              <p:cNvSpPr txBox="1"/>
              <p:nvPr/>
            </p:nvSpPr>
            <p:spPr>
              <a:xfrm>
                <a:off x="5571110" y="6906340"/>
                <a:ext cx="399733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700" dirty="0">
                    <a:solidFill>
                      <a:schemeClr val="bg1"/>
                    </a:solidFill>
                    <a:latin typeface="源真ゴシックP Regular" panose="020B0302020203020207" pitchFamily="50" charset="-128"/>
                    <a:ea typeface="源真ゴシックP Regular" panose="020B0302020203020207" pitchFamily="50" charset="-128"/>
                    <a:cs typeface="源真ゴシックP Regular" panose="020B0302020203020207" pitchFamily="50" charset="-128"/>
                  </a:rPr>
                  <a:t>決定</a:t>
                </a:r>
                <a:endParaRPr kumimoji="1" lang="en-US" altLang="ja-JP" sz="7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 pitchFamily="50" charset="-128"/>
                  <a:cs typeface="源真ゴシックP Regular" panose="020B0302020203020207" pitchFamily="50" charset="-128"/>
                </a:endParaRPr>
              </a:p>
            </p:txBody>
          </p:sp>
          <p:sp>
            <p:nvSpPr>
              <p:cNvPr id="201" name="二等辺三角形 200">
                <a:extLst>
                  <a:ext uri="{FF2B5EF4-FFF2-40B4-BE49-F238E27FC236}">
                    <a16:creationId xmlns:a16="http://schemas.microsoft.com/office/drawing/2014/main" id="{AB741987-E48A-4FDD-BBAD-254241BA0776}"/>
                  </a:ext>
                </a:extLst>
              </p:cNvPr>
              <p:cNvSpPr/>
              <p:nvPr/>
            </p:nvSpPr>
            <p:spPr>
              <a:xfrm rot="5400000">
                <a:off x="5901373" y="6981024"/>
                <a:ext cx="67724" cy="68795"/>
              </a:xfrm>
              <a:prstGeom prst="triangl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984"/>
              </a:p>
            </p:txBody>
          </p:sp>
          <p:sp>
            <p:nvSpPr>
              <p:cNvPr id="202" name="二等辺三角形 201">
                <a:extLst>
                  <a:ext uri="{FF2B5EF4-FFF2-40B4-BE49-F238E27FC236}">
                    <a16:creationId xmlns:a16="http://schemas.microsoft.com/office/drawing/2014/main" id="{E7716787-AC5F-4154-B958-6518DBAADC71}"/>
                  </a:ext>
                </a:extLst>
              </p:cNvPr>
              <p:cNvSpPr/>
              <p:nvPr/>
            </p:nvSpPr>
            <p:spPr>
              <a:xfrm rot="10800000">
                <a:off x="5710873" y="7179144"/>
                <a:ext cx="67724" cy="68795"/>
              </a:xfrm>
              <a:prstGeom prst="triangl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984"/>
              </a:p>
            </p:txBody>
          </p:sp>
          <p:sp>
            <p:nvSpPr>
              <p:cNvPr id="203" name="二等辺三角形 202">
                <a:extLst>
                  <a:ext uri="{FF2B5EF4-FFF2-40B4-BE49-F238E27FC236}">
                    <a16:creationId xmlns:a16="http://schemas.microsoft.com/office/drawing/2014/main" id="{068A93E1-E72F-4840-83FF-23E91E54E071}"/>
                  </a:ext>
                </a:extLst>
              </p:cNvPr>
              <p:cNvSpPr/>
              <p:nvPr/>
            </p:nvSpPr>
            <p:spPr>
              <a:xfrm rot="16200000">
                <a:off x="5493703" y="6977214"/>
                <a:ext cx="67724" cy="68795"/>
              </a:xfrm>
              <a:prstGeom prst="triangl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984"/>
              </a:p>
            </p:txBody>
          </p:sp>
          <p:sp>
            <p:nvSpPr>
              <p:cNvPr id="204" name="二等辺三角形 203">
                <a:extLst>
                  <a:ext uri="{FF2B5EF4-FFF2-40B4-BE49-F238E27FC236}">
                    <a16:creationId xmlns:a16="http://schemas.microsoft.com/office/drawing/2014/main" id="{C3ECCECF-9DA3-4F09-AD67-DFB4AB2BB991}"/>
                  </a:ext>
                </a:extLst>
              </p:cNvPr>
              <p:cNvSpPr/>
              <p:nvPr/>
            </p:nvSpPr>
            <p:spPr>
              <a:xfrm>
                <a:off x="5703253" y="6786714"/>
                <a:ext cx="67724" cy="68795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984"/>
              </a:p>
            </p:txBody>
          </p:sp>
        </p:grpSp>
        <p:sp>
          <p:nvSpPr>
            <p:cNvPr id="177" name="テキスト ボックス 176">
              <a:extLst>
                <a:ext uri="{FF2B5EF4-FFF2-40B4-BE49-F238E27FC236}">
                  <a16:creationId xmlns:a16="http://schemas.microsoft.com/office/drawing/2014/main" id="{444B2D8D-061D-4C47-A3AF-97C0BEFCD0A0}"/>
                </a:ext>
              </a:extLst>
            </p:cNvPr>
            <p:cNvSpPr txBox="1"/>
            <p:nvPr/>
          </p:nvSpPr>
          <p:spPr>
            <a:xfrm>
              <a:off x="6586504" y="6948189"/>
              <a:ext cx="84189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/>
                  <a:cs typeface="源真ゴシックP Regular" panose="020B0302020203020207" pitchFamily="50" charset="-128"/>
                </a:rPr>
                <a:t>/Previous chapter</a:t>
              </a:r>
            </a:p>
          </p:txBody>
        </p:sp>
        <p:sp>
          <p:nvSpPr>
            <p:cNvPr id="178" name="テキスト ボックス 177">
              <a:extLst>
                <a:ext uri="{FF2B5EF4-FFF2-40B4-BE49-F238E27FC236}">
                  <a16:creationId xmlns:a16="http://schemas.microsoft.com/office/drawing/2014/main" id="{089FFDA4-74CB-4A8F-BD33-CA8FE9C0E03D}"/>
                </a:ext>
              </a:extLst>
            </p:cNvPr>
            <p:cNvSpPr txBox="1"/>
            <p:nvPr/>
          </p:nvSpPr>
          <p:spPr>
            <a:xfrm>
              <a:off x="6619960" y="7088632"/>
              <a:ext cx="64633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/>
                  <a:cs typeface="源真ゴシックP Regular" panose="020B0302020203020207" pitchFamily="50" charset="-128"/>
                </a:rPr>
                <a:t>チャプター次</a:t>
              </a:r>
              <a:endParaRPr kumimoji="1" lang="en-US" altLang="ja-JP" sz="600" dirty="0">
                <a:solidFill>
                  <a:schemeClr val="bg1"/>
                </a:solidFill>
                <a:latin typeface="源真ゴシックP Regular" panose="020B0302020203020207" pitchFamily="50" charset="-128"/>
                <a:ea typeface="源真ゴシックP Regular" panose="020B0302020203020207"/>
                <a:cs typeface="源真ゴシックP Regular" panose="020B0302020203020207" pitchFamily="50" charset="-128"/>
              </a:endParaRPr>
            </a:p>
          </p:txBody>
        </p:sp>
        <p:sp>
          <p:nvSpPr>
            <p:cNvPr id="179" name="テキスト ボックス 178">
              <a:extLst>
                <a:ext uri="{FF2B5EF4-FFF2-40B4-BE49-F238E27FC236}">
                  <a16:creationId xmlns:a16="http://schemas.microsoft.com/office/drawing/2014/main" id="{3F6E3B50-332D-4703-9722-56F668E193C1}"/>
                </a:ext>
              </a:extLst>
            </p:cNvPr>
            <p:cNvSpPr txBox="1"/>
            <p:nvPr/>
          </p:nvSpPr>
          <p:spPr>
            <a:xfrm>
              <a:off x="6604091" y="7206687"/>
              <a:ext cx="708848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" dirty="0">
                  <a:solidFill>
                    <a:schemeClr val="bg1"/>
                  </a:solidFill>
                  <a:latin typeface="源真ゴシックP Regular" panose="020B0302020203020207" pitchFamily="50" charset="-128"/>
                  <a:ea typeface="源真ゴシックP Regular" panose="020B0302020203020207"/>
                  <a:cs typeface="源真ゴシックP Regular" panose="020B0302020203020207" pitchFamily="50" charset="-128"/>
                </a:rPr>
                <a:t>/Next chapter</a:t>
              </a:r>
            </a:p>
          </p:txBody>
        </p:sp>
        <p:sp>
          <p:nvSpPr>
            <p:cNvPr id="180" name="角丸四角形 10">
              <a:extLst>
                <a:ext uri="{FF2B5EF4-FFF2-40B4-BE49-F238E27FC236}">
                  <a16:creationId xmlns:a16="http://schemas.microsoft.com/office/drawing/2014/main" id="{9539627D-A3BA-4005-8FA0-3EAC2EBAF613}"/>
                </a:ext>
              </a:extLst>
            </p:cNvPr>
            <p:cNvSpPr/>
            <p:nvPr/>
          </p:nvSpPr>
          <p:spPr>
            <a:xfrm>
              <a:off x="6365324" y="6480796"/>
              <a:ext cx="249068" cy="12605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19000">
                  <a:schemeClr val="accent1">
                    <a:lumMod val="95000"/>
                    <a:lumOff val="5000"/>
                  </a:schemeClr>
                </a:gs>
                <a:gs pos="44000">
                  <a:srgbClr val="0000FF"/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1" name="角丸四角形 142">
              <a:extLst>
                <a:ext uri="{FF2B5EF4-FFF2-40B4-BE49-F238E27FC236}">
                  <a16:creationId xmlns:a16="http://schemas.microsoft.com/office/drawing/2014/main" id="{FBEC83F6-6EB4-45F2-BC88-243414E894E1}"/>
                </a:ext>
              </a:extLst>
            </p:cNvPr>
            <p:cNvSpPr/>
            <p:nvPr/>
          </p:nvSpPr>
          <p:spPr>
            <a:xfrm>
              <a:off x="6373669" y="6712909"/>
              <a:ext cx="249068" cy="126050"/>
            </a:xfrm>
            <a:prstGeom prst="roundRect">
              <a:avLst/>
            </a:prstGeom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23000">
                  <a:schemeClr val="accent2">
                    <a:lumMod val="95000"/>
                    <a:lumOff val="5000"/>
                  </a:schemeClr>
                </a:gs>
                <a:gs pos="45000">
                  <a:srgbClr val="FF0000"/>
                </a:gs>
              </a:gsLst>
              <a:lin ang="16200000" scaled="1"/>
              <a:tileRect/>
            </a:gradFill>
            <a:ln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7" name="角丸四角形 157">
              <a:extLst>
                <a:ext uri="{FF2B5EF4-FFF2-40B4-BE49-F238E27FC236}">
                  <a16:creationId xmlns:a16="http://schemas.microsoft.com/office/drawing/2014/main" id="{871E6E18-B590-4394-93AD-C4D5F1B4EE21}"/>
                </a:ext>
              </a:extLst>
            </p:cNvPr>
            <p:cNvSpPr/>
            <p:nvPr/>
          </p:nvSpPr>
          <p:spPr>
            <a:xfrm>
              <a:off x="6379911" y="6919005"/>
              <a:ext cx="249068" cy="126050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23000">
                  <a:schemeClr val="accent6">
                    <a:lumMod val="60000"/>
                    <a:lumOff val="40000"/>
                  </a:schemeClr>
                </a:gs>
                <a:gs pos="45000">
                  <a:schemeClr val="accent6">
                    <a:lumMod val="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9" name="角丸四角形 158">
              <a:extLst>
                <a:ext uri="{FF2B5EF4-FFF2-40B4-BE49-F238E27FC236}">
                  <a16:creationId xmlns:a16="http://schemas.microsoft.com/office/drawing/2014/main" id="{50473C49-A7EE-4817-8D0E-A12E1C01212F}"/>
                </a:ext>
              </a:extLst>
            </p:cNvPr>
            <p:cNvSpPr/>
            <p:nvPr/>
          </p:nvSpPr>
          <p:spPr>
            <a:xfrm>
              <a:off x="6388567" y="7177897"/>
              <a:ext cx="249068" cy="126050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23000">
                  <a:schemeClr val="accent4">
                    <a:lumMod val="20000"/>
                    <a:lumOff val="80000"/>
                  </a:schemeClr>
                </a:gs>
                <a:gs pos="45000">
                  <a:schemeClr val="accent4"/>
                </a:gs>
              </a:gsLst>
              <a:lin ang="16200000" scaled="1"/>
              <a:tileRect/>
            </a:gra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06" name="図 205">
            <a:extLst>
              <a:ext uri="{FF2B5EF4-FFF2-40B4-BE49-F238E27FC236}">
                <a16:creationId xmlns:a16="http://schemas.microsoft.com/office/drawing/2014/main" id="{F713B9AF-23A7-4EEC-B3E7-A30CAF1D7B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37" y="2183960"/>
            <a:ext cx="1358847" cy="26542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1EA8AFE-C447-4E47-B4BD-5B527523F4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388" y="3267663"/>
            <a:ext cx="1364233" cy="1067661"/>
          </a:xfrm>
          <a:prstGeom prst="rect">
            <a:avLst/>
          </a:prstGeom>
        </p:spPr>
      </p:pic>
      <p:sp>
        <p:nvSpPr>
          <p:cNvPr id="188" name="四角形: 角を丸くする 187">
            <a:extLst>
              <a:ext uri="{FF2B5EF4-FFF2-40B4-BE49-F238E27FC236}">
                <a16:creationId xmlns:a16="http://schemas.microsoft.com/office/drawing/2014/main" id="{8FBE50BB-61CC-4A95-9735-28C41FF03836}"/>
              </a:ext>
            </a:extLst>
          </p:cNvPr>
          <p:cNvSpPr/>
          <p:nvPr/>
        </p:nvSpPr>
        <p:spPr>
          <a:xfrm>
            <a:off x="834102" y="3386738"/>
            <a:ext cx="542436" cy="309485"/>
          </a:xfrm>
          <a:prstGeom prst="roundRect">
            <a:avLst>
              <a:gd name="adj" fmla="val 3569"/>
            </a:avLst>
          </a:prstGeom>
          <a:noFill/>
          <a:ln w="25400">
            <a:solidFill>
              <a:srgbClr val="FF0000"/>
            </a:solidFill>
          </a:ln>
          <a:effectLst>
            <a:glow rad="25400">
              <a:srgbClr val="FFFF00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84"/>
          </a:p>
        </p:txBody>
      </p:sp>
      <p:pic>
        <p:nvPicPr>
          <p:cNvPr id="141" name="図 140">
            <a:extLst>
              <a:ext uri="{FF2B5EF4-FFF2-40B4-BE49-F238E27FC236}">
                <a16:creationId xmlns:a16="http://schemas.microsoft.com/office/drawing/2014/main" id="{BD0C715F-2D16-4CD7-B6E1-660CE03DE6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67" y="3023270"/>
            <a:ext cx="857322" cy="167461"/>
          </a:xfrm>
          <a:prstGeom prst="rect">
            <a:avLst/>
          </a:prstGeom>
        </p:spPr>
      </p:pic>
      <p:cxnSp>
        <p:nvCxnSpPr>
          <p:cNvPr id="171" name="直線コネクタ 170">
            <a:extLst>
              <a:ext uri="{FF2B5EF4-FFF2-40B4-BE49-F238E27FC236}">
                <a16:creationId xmlns:a16="http://schemas.microsoft.com/office/drawing/2014/main" id="{CDDD9F04-F532-495D-858C-C87B21C3A292}"/>
              </a:ext>
            </a:extLst>
          </p:cNvPr>
          <p:cNvCxnSpPr>
            <a:cxnSpLocks/>
            <a:endCxn id="158" idx="1"/>
          </p:cNvCxnSpPr>
          <p:nvPr/>
        </p:nvCxnSpPr>
        <p:spPr>
          <a:xfrm>
            <a:off x="3998014" y="7666755"/>
            <a:ext cx="1073888" cy="67657"/>
          </a:xfrm>
          <a:prstGeom prst="line">
            <a:avLst/>
          </a:prstGeom>
          <a:ln w="25400">
            <a:solidFill>
              <a:srgbClr val="00FE24"/>
            </a:solidFill>
            <a:headEnd type="oval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91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1638</TotalTime>
  <Words>372</Words>
  <Application>Microsoft Office PowerPoint</Application>
  <PresentationFormat>ユーザー設定</PresentationFormat>
  <Paragraphs>74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源真ゴシック Bold</vt:lpstr>
      <vt:lpstr>源真ゴシック Regular</vt:lpstr>
      <vt:lpstr>源真ゴシックP Bold</vt:lpstr>
      <vt:lpstr>源真ゴシックP Medium</vt:lpstr>
      <vt:lpstr>源真ゴシックP Regular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masachan</dc:creator>
  <cp:lastModifiedBy>n.nishimoto</cp:lastModifiedBy>
  <cp:revision>73</cp:revision>
  <cp:lastPrinted>2021-04-20T07:26:52Z</cp:lastPrinted>
  <dcterms:created xsi:type="dcterms:W3CDTF">2019-08-30T16:26:09Z</dcterms:created>
  <dcterms:modified xsi:type="dcterms:W3CDTF">2021-04-20T07:31:43Z</dcterms:modified>
</cp:coreProperties>
</file>